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20" r:id="rId4"/>
    <p:sldMasterId id="2147483732" r:id="rId5"/>
    <p:sldMasterId id="2147483744" r:id="rId6"/>
    <p:sldMasterId id="2147483768" r:id="rId7"/>
    <p:sldMasterId id="2147483780" r:id="rId8"/>
    <p:sldMasterId id="2147483804" r:id="rId9"/>
    <p:sldMasterId id="2147483816" r:id="rId10"/>
  </p:sldMasterIdLst>
  <p:sldIdLst>
    <p:sldId id="256" r:id="rId11"/>
    <p:sldId id="284" r:id="rId12"/>
    <p:sldId id="257" r:id="rId13"/>
    <p:sldId id="258" r:id="rId14"/>
    <p:sldId id="259" r:id="rId15"/>
    <p:sldId id="260" r:id="rId16"/>
    <p:sldId id="261" r:id="rId17"/>
    <p:sldId id="262" r:id="rId18"/>
    <p:sldId id="268" r:id="rId19"/>
    <p:sldId id="263" r:id="rId20"/>
    <p:sldId id="264" r:id="rId21"/>
    <p:sldId id="267" r:id="rId22"/>
    <p:sldId id="265" r:id="rId23"/>
    <p:sldId id="266" r:id="rId24"/>
    <p:sldId id="269" r:id="rId25"/>
    <p:sldId id="271" r:id="rId26"/>
    <p:sldId id="273" r:id="rId27"/>
    <p:sldId id="275" r:id="rId28"/>
    <p:sldId id="274" r:id="rId29"/>
    <p:sldId id="276" r:id="rId30"/>
    <p:sldId id="277" r:id="rId31"/>
    <p:sldId id="278" r:id="rId32"/>
    <p:sldId id="279" r:id="rId33"/>
    <p:sldId id="280" r:id="rId34"/>
    <p:sldId id="281" r:id="rId35"/>
    <p:sldId id="282" r:id="rId36"/>
    <p:sldId id="286" r:id="rId37"/>
    <p:sldId id="283" r:id="rId38"/>
    <p:sldId id="285" r:id="rId39"/>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4C71EC6-210F-42DE-9C53-41977AD35B3D}" type="datetimeFigureOut">
              <a:rPr lang="ru-RU" smtClean="0"/>
              <a:pPr/>
              <a:t>13.09.2020</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pPr/>
              <a:t>13.09.2020</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pPr/>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888233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740261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419183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991369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859150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798591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2054854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407888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1107928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026559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3369335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4C71EC6-210F-42DE-9C53-41977AD35B3D}" type="datetimeFigureOut">
              <a:rPr lang="ru-RU" smtClean="0"/>
              <a:pPr/>
              <a:t>13.09.2020</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19B0651-EE4F-4900-A07F-96A6BFA9D0F0}" type="slidenum">
              <a:rPr lang="ru-RU" smtClean="0"/>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4C71EC6-210F-42DE-9C53-41977AD35B3D}"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4C71EC6-210F-42DE-9C53-41977AD35B3D}" type="datetimeFigureOut">
              <a:rPr lang="ru-RU" smtClean="0"/>
              <a:pPr/>
              <a:t>13.09.2020</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19B0651-EE4F-4900-A07F-96A6BFA9D0F0}"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pPr/>
              <a:t>13.09.2020</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pPr/>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B19B0651-EE4F-4900-A07F-96A6BFA9D0F0}"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
        <p:nvSpPr>
          <p:cNvPr id="8" name="Объект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9" name="Объект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11" name="Объект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11" name="Объект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B19B0651-EE4F-4900-A07F-96A6BFA9D0F0}"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4C71EC6-210F-42DE-9C53-41977AD35B3D}"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B4C71EC6-210F-42DE-9C53-41977AD35B3D}" type="datetimeFigureOut">
              <a:rPr lang="ru-RU" smtClean="0"/>
              <a:pPr/>
              <a:t>13.09.2020</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4C71EC6-210F-42DE-9C53-41977AD35B3D}" type="datetimeFigureOut">
              <a:rPr lang="ru-RU" smtClean="0"/>
              <a:pPr/>
              <a:t>13.09.2020</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19B0651-EE4F-4900-A07F-96A6BFA9D0F0}"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B4C71EC6-210F-42DE-9C53-41977AD35B3D}" type="datetimeFigureOut">
              <a:rPr lang="ru-RU" smtClean="0"/>
              <a:pPr/>
              <a:t>13.09.2020</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B19B0651-EE4F-4900-A07F-96A6BFA9D0F0}"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B4C71EC6-210F-42DE-9C53-41977AD35B3D}" type="datetimeFigureOut">
              <a:rPr lang="ru-RU" smtClean="0"/>
              <a:pPr/>
              <a:t>13.09.2020</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B4C71EC6-210F-42DE-9C53-41977AD35B3D}" type="datetimeFigureOut">
              <a:rPr lang="ru-RU" smtClean="0"/>
              <a:pPr/>
              <a:t>13.09.2020</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C71EC6-210F-42DE-9C53-41977AD35B3D}" type="datetimeFigureOut">
              <a:rPr lang="ru-RU" smtClean="0"/>
              <a:pPr/>
              <a:t>13.09.2020</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pPr/>
              <a:t>13.09.2020</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13.09.2020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xmlns="" val="42895502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C71EC6-210F-42DE-9C53-41977AD35B3D}" type="datetimeFigureOut">
              <a:rPr lang="ru-RU" smtClean="0"/>
              <a:pPr/>
              <a:t>13.09.2020</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4C71EC6-210F-42DE-9C53-41977AD35B3D}" type="datetimeFigureOut">
              <a:rPr lang="ru-RU" smtClean="0"/>
              <a:pPr/>
              <a:t>13.09.2020</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pPr/>
              <a:t>13.09.2020</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13.09.2020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4C71EC6-210F-42DE-9C53-41977AD35B3D}" type="datetimeFigureOut">
              <a:rPr lang="ru-RU" smtClean="0"/>
              <a:pPr/>
              <a:t>13.09.2020</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pPr/>
              <a:t>13.09.2020</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pPr/>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4C71EC6-210F-42DE-9C53-41977AD35B3D}" type="datetimeFigureOut">
              <a:rPr lang="ru-RU" smtClean="0"/>
              <a:pPr/>
              <a:t>13.09.2020</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19B0651-EE4F-4900-A07F-96A6BFA9D0F0}"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3" Type="http://schemas.openxmlformats.org/officeDocument/2006/relationships/hyperlink" Target="http://spina.pro/anatomy/myshcy/razvitie-i-vozrastnye-osobennosti-myshc/" TargetMode="External"/><Relationship Id="rId2" Type="http://schemas.openxmlformats.org/officeDocument/2006/relationships/hyperlink" Target="https://murzim.ru/nauka/biologiya/nervnaja-sistema/24265-osobennosti-morfo-funkcionalnyh-preobrazovaniy-golovnogo-mozga-cheloveka-posle-rozhdeniya.html" TargetMode="External"/><Relationship Id="rId1" Type="http://schemas.openxmlformats.org/officeDocument/2006/relationships/slideLayout" Target="../slideLayouts/slideLayout101.xml"/><Relationship Id="rId6" Type="http://schemas.openxmlformats.org/officeDocument/2006/relationships/hyperlink" Target="http://nervzdorov.ru/sistema/vozrastnye-osobennosti-nervnoj-sistemy.html" TargetMode="External"/><Relationship Id="rId5" Type="http://schemas.openxmlformats.org/officeDocument/2006/relationships/hyperlink" Target="http://medkarta.com/?cat=article&amp;id=19560" TargetMode="External"/><Relationship Id="rId4" Type="http://schemas.openxmlformats.org/officeDocument/2006/relationships/hyperlink" Target="http://library.infodoctor.ru/anatgo.php?p=22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kk.wikipedia.org/wiki/%D0%98%D0%BC%D0%BF%D1%83%D0%BB%D1%8C%D1%8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ctr"/>
            <a:r>
              <a:rPr lang="en-US" dirty="0" smtClean="0">
                <a:effectLst/>
                <a:latin typeface="Times New Roman" pitchFamily="18" charset="0"/>
                <a:cs typeface="Times New Roman" pitchFamily="18" charset="0"/>
              </a:rPr>
              <a:t>4-</a:t>
            </a:r>
            <a:r>
              <a:rPr lang="ru-RU" dirty="0" smtClean="0">
                <a:effectLst/>
                <a:latin typeface="Times New Roman" pitchFamily="18" charset="0"/>
                <a:cs typeface="Times New Roman" pitchFamily="18" charset="0"/>
              </a:rPr>
              <a:t>лекция. </a:t>
            </a:r>
            <a:r>
              <a:rPr lang="kk-KZ" dirty="0" smtClean="0">
                <a:effectLst/>
                <a:latin typeface="Times New Roman" pitchFamily="18" charset="0"/>
                <a:cs typeface="Times New Roman" pitchFamily="18" charset="0"/>
              </a:rPr>
              <a:t>Орталық </a:t>
            </a:r>
            <a:r>
              <a:rPr lang="kk-KZ" dirty="0">
                <a:effectLst/>
                <a:latin typeface="Times New Roman" pitchFamily="18" charset="0"/>
                <a:cs typeface="Times New Roman" pitchFamily="18" charset="0"/>
              </a:rPr>
              <a:t>жүйке жүйесінің және тірек-қимыл апаратының жас </a:t>
            </a:r>
            <a:r>
              <a:rPr lang="kk-KZ" dirty="0" smtClean="0">
                <a:effectLst/>
                <a:latin typeface="Times New Roman" pitchFamily="18" charset="0"/>
                <a:cs typeface="Times New Roman" pitchFamily="18" charset="0"/>
              </a:rPr>
              <a:t>ерекшеліктері</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85800" y="3500438"/>
            <a:ext cx="7772400" cy="1310873"/>
          </a:xfrm>
        </p:spPr>
        <p:txBody>
          <a:bodyPr>
            <a:normAutofit/>
          </a:bodyPr>
          <a:lstStyle/>
          <a:p>
            <a:endParaRPr lang="ru-RU" dirty="0" smtClean="0"/>
          </a:p>
        </p:txBody>
      </p:sp>
    </p:spTree>
    <p:extLst>
      <p:ext uri="{BB962C8B-B14F-4D97-AF65-F5344CB8AC3E}">
        <p14:creationId xmlns:p14="http://schemas.microsoft.com/office/powerpoint/2010/main" xmlns="" val="3737710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76673"/>
            <a:ext cx="8229600" cy="2088232"/>
          </a:xfrm>
        </p:spPr>
        <p:style>
          <a:lnRef idx="3">
            <a:schemeClr val="lt1"/>
          </a:lnRef>
          <a:fillRef idx="1">
            <a:schemeClr val="accent2"/>
          </a:fillRef>
          <a:effectRef idx="1">
            <a:schemeClr val="accent2"/>
          </a:effectRef>
          <a:fontRef idx="minor">
            <a:schemeClr val="lt1"/>
          </a:fontRef>
        </p:style>
        <p:txBody>
          <a:bodyPr>
            <a:normAutofit lnSpcReduction="10000"/>
          </a:bodyPr>
          <a:lstStyle/>
          <a:p>
            <a:pPr algn="just"/>
            <a:r>
              <a:rPr lang="kk-KZ" dirty="0" smtClean="0">
                <a:latin typeface="Times New Roman" pitchFamily="18" charset="0"/>
                <a:cs typeface="Times New Roman" pitchFamily="18" charset="0"/>
              </a:rPr>
              <a:t>Ұрықтың нерв жүйесі эмбриональді дамудың алғашқы кезеңдерінде басталып, туылғаннан кейінгі алғашқы жылдарына дейін жалғасады. Ұрықта нерв пластинкасы, одан нерв астаушасы, содан соң нерв түтікшесі дамиды.</a:t>
            </a:r>
          </a:p>
        </p:txBody>
      </p:sp>
      <p:sp>
        <p:nvSpPr>
          <p:cNvPr id="3" name="Заголовок 2"/>
          <p:cNvSpPr>
            <a:spLocks noGrp="1"/>
          </p:cNvSpPr>
          <p:nvPr>
            <p:ph type="title"/>
          </p:nvPr>
        </p:nvSpPr>
        <p:spPr/>
        <p:txBody>
          <a:bodyPr/>
          <a:lstStyle/>
          <a:p>
            <a:r>
              <a:rPr lang="kk-KZ" dirty="0" smtClean="0"/>
              <a:t> </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2793" y="2707446"/>
            <a:ext cx="5867400" cy="4057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300192" y="5162913"/>
            <a:ext cx="2448271" cy="1631216"/>
          </a:xfrm>
          <a:prstGeom prst="rect">
            <a:avLst/>
          </a:prstGeom>
          <a:noFill/>
        </p:spPr>
        <p:txBody>
          <a:bodyPr wrap="square" rtlCol="0">
            <a:spAutoFit/>
          </a:bodyPr>
          <a:lstStyle/>
          <a:p>
            <a:pPr algn="ctr"/>
            <a:r>
              <a:rPr lang="kk-KZ" sz="2000" b="1" dirty="0" smtClean="0">
                <a:latin typeface="Times New Roman" pitchFamily="18" charset="0"/>
                <a:cs typeface="Times New Roman" pitchFamily="18" charset="0"/>
              </a:rPr>
              <a:t>Жаңа туылған нәресте мен ересек адамның бас сүйектерінің пропорциясы</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4018790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58018"/>
          </a:xfrm>
        </p:spPr>
        <p:txBody>
          <a:bodyPr>
            <a:normAutofit fontScale="90000"/>
          </a:bodyPr>
          <a:lstStyle/>
          <a:p>
            <a:r>
              <a:rPr lang="kk-KZ" dirty="0" smtClean="0"/>
              <a:t> </a:t>
            </a:r>
            <a:endParaRPr lang="ru-RU" dirty="0"/>
          </a:p>
        </p:txBody>
      </p:sp>
      <p:sp>
        <p:nvSpPr>
          <p:cNvPr id="2" name="Объект 1"/>
          <p:cNvSpPr>
            <a:spLocks noGrp="1"/>
          </p:cNvSpPr>
          <p:nvPr>
            <p:ph idx="1"/>
          </p:nvPr>
        </p:nvSpPr>
        <p:spPr>
          <a:xfrm>
            <a:off x="457200" y="620688"/>
            <a:ext cx="8229600" cy="5386603"/>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algn="just"/>
            <a:r>
              <a:rPr lang="en-US" b="1" i="1" dirty="0">
                <a:latin typeface="Times New Roman" pitchFamily="18" charset="0"/>
                <a:cs typeface="Times New Roman" pitchFamily="18" charset="0"/>
              </a:rPr>
              <a:t>1</a:t>
            </a:r>
            <a:r>
              <a:rPr lang="kk-KZ"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апталық</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ұрықтың</a:t>
            </a:r>
            <a:r>
              <a:rPr lang="ru-RU" b="1" i="1" dirty="0">
                <a:latin typeface="Times New Roman" pitchFamily="18" charset="0"/>
                <a:cs typeface="Times New Roman" pitchFamily="18" charset="0"/>
              </a:rPr>
              <a:t> </a:t>
            </a:r>
            <a:r>
              <a:rPr lang="ru-RU" dirty="0">
                <a:latin typeface="Times New Roman" pitchFamily="18" charset="0"/>
                <a:cs typeface="Times New Roman" pitchFamily="18" charset="0"/>
              </a:rPr>
              <a:t>нерв </a:t>
            </a:r>
            <a:r>
              <a:rPr lang="ru-RU" dirty="0" err="1">
                <a:latin typeface="Times New Roman" pitchFamily="18" charset="0"/>
                <a:cs typeface="Times New Roman" pitchFamily="18" charset="0"/>
              </a:rPr>
              <a:t>түтікшесі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біршама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қалыңдайды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Дамудың</a:t>
            </a:r>
            <a:r>
              <a:rPr lang="ru-RU" dirty="0">
                <a:latin typeface="Times New Roman" pitchFamily="18" charset="0"/>
                <a:cs typeface="Times New Roman" pitchFamily="18" charset="0"/>
              </a:rPr>
              <a:t> </a:t>
            </a:r>
            <a:r>
              <a:rPr lang="en-US" b="1" i="1" dirty="0">
                <a:latin typeface="Times New Roman" pitchFamily="18" charset="0"/>
                <a:cs typeface="Times New Roman" pitchFamily="18" charset="0"/>
              </a:rPr>
              <a:t>3-</a:t>
            </a:r>
            <a:r>
              <a:rPr lang="kk-KZ" b="1" i="1" dirty="0">
                <a:latin typeface="Times New Roman" pitchFamily="18" charset="0"/>
                <a:cs typeface="Times New Roman" pitchFamily="18" charset="0"/>
              </a:rPr>
              <a:t>аптасында </a:t>
            </a:r>
            <a:r>
              <a:rPr lang="kk-KZ" dirty="0">
                <a:latin typeface="Times New Roman" pitchFamily="18" charset="0"/>
                <a:cs typeface="Times New Roman" pitchFamily="18" charset="0"/>
              </a:rPr>
              <a:t>нерв  түтікшесінің бас бөлімінде үш алғашқы ми көпіршіктері (алдыңғы, ортаңғы, артқы) түзіледі. Одан бас миының негізгі бөлімдері  дамиды: алдыыңғы, ортаңғы және артқы. Сонан соң артқы және алдыңғы ми көпіршіктерінің әрқайсысы </a:t>
            </a:r>
            <a:r>
              <a:rPr lang="en-US" dirty="0">
                <a:latin typeface="Times New Roman" pitchFamily="18" charset="0"/>
                <a:cs typeface="Times New Roman" pitchFamily="18" charset="0"/>
              </a:rPr>
              <a:t>2-</a:t>
            </a:r>
            <a:r>
              <a:rPr lang="kk-KZ" dirty="0">
                <a:latin typeface="Times New Roman" pitchFamily="18" charset="0"/>
                <a:cs typeface="Times New Roman" pitchFamily="18" charset="0"/>
              </a:rPr>
              <a:t>ге бөлшектенеді, нәтижесінде</a:t>
            </a:r>
            <a:r>
              <a:rPr lang="en-US" dirty="0">
                <a:latin typeface="Times New Roman" pitchFamily="18" charset="0"/>
                <a:cs typeface="Times New Roman" pitchFamily="18" charset="0"/>
              </a:rPr>
              <a:t> 5</a:t>
            </a:r>
            <a:r>
              <a:rPr lang="kk-KZ" dirty="0">
                <a:latin typeface="Times New Roman" pitchFamily="18" charset="0"/>
                <a:cs typeface="Times New Roman" pitchFamily="18" charset="0"/>
              </a:rPr>
              <a:t> ми көпіршіктері түзіледі: аралық, ортаңғы, артқы, алдыңғы және сопақша. Алдыңғы ми көпіршіктерінен бас миының жарты шарлары мен қыртысасты ядролар, аралықтан </a:t>
            </a:r>
            <a:r>
              <a:rPr lang="en-US" dirty="0">
                <a:latin typeface="Times New Roman" pitchFamily="18" charset="0"/>
                <a:cs typeface="Times New Roman" pitchFamily="18" charset="0"/>
              </a:rPr>
              <a:t>– </a:t>
            </a:r>
            <a:r>
              <a:rPr lang="kk-KZ" dirty="0">
                <a:latin typeface="Times New Roman" pitchFamily="18" charset="0"/>
                <a:cs typeface="Times New Roman" pitchFamily="18" charset="0"/>
              </a:rPr>
              <a:t>аралық ми (көру төмпешігі, төмпешікасты, гипоталамус), ортаңғы бөлімнен ортаңғы ми (төрт төмпешік, ми аяқшалары), артқы бөлігінен көпірше мен мишық, сопақшадан сопақша ми дамиды.</a:t>
            </a:r>
            <a:endParaRPr lang="ru-RU"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xmlns="" val="3329851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109728" indent="0">
              <a:buNone/>
            </a:pPr>
            <a:r>
              <a:rPr lang="kk-KZ" dirty="0" smtClean="0"/>
              <a:t> </a:t>
            </a:r>
            <a:endParaRPr lang="ru-RU" dirty="0"/>
          </a:p>
        </p:txBody>
      </p:sp>
      <p:sp>
        <p:nvSpPr>
          <p:cNvPr id="3" name="Заголовок 2"/>
          <p:cNvSpPr>
            <a:spLocks noGrp="1"/>
          </p:cNvSpPr>
          <p:nvPr>
            <p:ph type="title"/>
          </p:nvPr>
        </p:nvSpPr>
        <p:spPr/>
        <p:txBody>
          <a:bodyPr/>
          <a:lstStyle/>
          <a:p>
            <a:r>
              <a:rPr lang="kk-KZ" dirty="0" smtClean="0"/>
              <a:t> </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63688" y="14996"/>
            <a:ext cx="5800725" cy="4781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00357" y="4991385"/>
            <a:ext cx="8792123" cy="1015663"/>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just"/>
            <a:r>
              <a:rPr lang="kk-KZ" sz="2000" b="1" i="1" dirty="0" smtClean="0">
                <a:latin typeface="Times New Roman" pitchFamily="18" charset="0"/>
                <a:cs typeface="Times New Roman" pitchFamily="18" charset="0"/>
              </a:rPr>
              <a:t>Бас миының онтогенезі. Ұрықтың дамуы ( апта бойынша): </a:t>
            </a:r>
            <a:r>
              <a:rPr lang="kk-KZ" sz="2000" b="1" dirty="0" smtClean="0">
                <a:latin typeface="Times New Roman" pitchFamily="18" charset="0"/>
                <a:cs typeface="Times New Roman" pitchFamily="18" charset="0"/>
              </a:rPr>
              <a:t>А, Б</a:t>
            </a:r>
            <a:r>
              <a:rPr lang="en-US" sz="2000" b="1" dirty="0" smtClean="0">
                <a:latin typeface="Times New Roman" pitchFamily="18" charset="0"/>
                <a:cs typeface="Times New Roman" pitchFamily="18" charset="0"/>
              </a:rPr>
              <a:t>-4-7; B-</a:t>
            </a:r>
            <a:r>
              <a:rPr lang="ru-RU" sz="2000" b="1" dirty="0" smtClean="0">
                <a:latin typeface="Times New Roman" pitchFamily="18" charset="0"/>
                <a:cs typeface="Times New Roman" pitchFamily="18" charset="0"/>
              </a:rPr>
              <a:t>И; Г</a:t>
            </a:r>
            <a:r>
              <a:rPr lang="en-US" sz="2000" b="1" dirty="0" smtClean="0">
                <a:latin typeface="Times New Roman" pitchFamily="18" charset="0"/>
                <a:cs typeface="Times New Roman" pitchFamily="18" charset="0"/>
              </a:rPr>
              <a:t>-16;</a:t>
            </a:r>
            <a:r>
              <a:rPr lang="kk-KZ" sz="2000" b="1" dirty="0" smtClean="0">
                <a:latin typeface="Times New Roman" pitchFamily="18" charset="0"/>
                <a:cs typeface="Times New Roman" pitchFamily="18" charset="0"/>
              </a:rPr>
              <a:t> Д</a:t>
            </a:r>
            <a:r>
              <a:rPr lang="en-US" sz="2000" b="1" dirty="0" smtClean="0">
                <a:latin typeface="Times New Roman" pitchFamily="18" charset="0"/>
                <a:cs typeface="Times New Roman" pitchFamily="18" charset="0"/>
              </a:rPr>
              <a:t>-32-34</a:t>
            </a:r>
            <a:r>
              <a:rPr lang="kk-KZ" sz="2000" b="1" dirty="0" smtClean="0">
                <a:latin typeface="Times New Roman" pitchFamily="18" charset="0"/>
                <a:cs typeface="Times New Roman" pitchFamily="18" charset="0"/>
              </a:rPr>
              <a:t>; Е</a:t>
            </a:r>
            <a:r>
              <a:rPr lang="en-US" sz="2000" b="1" dirty="0" smtClean="0">
                <a:latin typeface="Times New Roman" pitchFamily="18" charset="0"/>
                <a:cs typeface="Times New Roman" pitchFamily="18" charset="0"/>
              </a:rPr>
              <a:t>-</a:t>
            </a:r>
            <a:r>
              <a:rPr lang="kk-KZ" sz="2000" b="1" dirty="0" smtClean="0">
                <a:latin typeface="Times New Roman" pitchFamily="18" charset="0"/>
                <a:cs typeface="Times New Roman" pitchFamily="18" charset="0"/>
              </a:rPr>
              <a:t>жаңа туылған нәресте;</a:t>
            </a:r>
            <a:r>
              <a:rPr lang="en-US" sz="2000" b="1" dirty="0" smtClean="0">
                <a:latin typeface="Times New Roman" pitchFamily="18" charset="0"/>
                <a:cs typeface="Times New Roman" pitchFamily="18" charset="0"/>
              </a:rPr>
              <a:t> 1-</a:t>
            </a:r>
            <a:r>
              <a:rPr lang="kk-KZ" sz="2000" b="1" dirty="0" smtClean="0">
                <a:latin typeface="Times New Roman" pitchFamily="18" charset="0"/>
                <a:cs typeface="Times New Roman" pitchFamily="18" charset="0"/>
              </a:rPr>
              <a:t>алдыңғы ми;</a:t>
            </a:r>
            <a:r>
              <a:rPr lang="en-US" sz="2000" b="1" dirty="0" smtClean="0">
                <a:latin typeface="Times New Roman" pitchFamily="18" charset="0"/>
                <a:cs typeface="Times New Roman" pitchFamily="18" charset="0"/>
              </a:rPr>
              <a:t> 2-</a:t>
            </a:r>
            <a:r>
              <a:rPr lang="kk-KZ" sz="2000" b="1" dirty="0" smtClean="0">
                <a:latin typeface="Times New Roman" pitchFamily="18" charset="0"/>
                <a:cs typeface="Times New Roman" pitchFamily="18" charset="0"/>
              </a:rPr>
              <a:t>аралық  ми;</a:t>
            </a:r>
            <a:r>
              <a:rPr lang="en-US" sz="2000" b="1" dirty="0" smtClean="0">
                <a:latin typeface="Times New Roman" pitchFamily="18" charset="0"/>
                <a:cs typeface="Times New Roman" pitchFamily="18" charset="0"/>
              </a:rPr>
              <a:t> 3-</a:t>
            </a:r>
            <a:r>
              <a:rPr lang="kk-KZ" sz="2000" b="1" dirty="0" smtClean="0">
                <a:latin typeface="Times New Roman" pitchFamily="18" charset="0"/>
                <a:cs typeface="Times New Roman" pitchFamily="18" charset="0"/>
              </a:rPr>
              <a:t>ортаңғы ми;</a:t>
            </a:r>
            <a:r>
              <a:rPr lang="en-US" sz="2000" b="1" dirty="0" smtClean="0">
                <a:latin typeface="Times New Roman" pitchFamily="18" charset="0"/>
                <a:cs typeface="Times New Roman" pitchFamily="18" charset="0"/>
              </a:rPr>
              <a:t> </a:t>
            </a:r>
            <a:r>
              <a:rPr lang="kk-KZ"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4-</a:t>
            </a:r>
            <a:r>
              <a:rPr lang="kk-KZ" sz="2000" b="1" dirty="0" smtClean="0">
                <a:latin typeface="Times New Roman" pitchFamily="18" charset="0"/>
                <a:cs typeface="Times New Roman" pitchFamily="18" charset="0"/>
              </a:rPr>
              <a:t>артқы ми;</a:t>
            </a:r>
            <a:r>
              <a:rPr lang="en-US" sz="2000" b="1" dirty="0" smtClean="0">
                <a:latin typeface="Times New Roman" pitchFamily="18" charset="0"/>
                <a:cs typeface="Times New Roman" pitchFamily="18" charset="0"/>
              </a:rPr>
              <a:t> 5-</a:t>
            </a:r>
            <a:r>
              <a:rPr lang="kk-KZ" sz="2000" b="1" dirty="0" smtClean="0">
                <a:latin typeface="Times New Roman" pitchFamily="18" charset="0"/>
                <a:cs typeface="Times New Roman" pitchFamily="18" charset="0"/>
              </a:rPr>
              <a:t>ми көпірі; </a:t>
            </a:r>
            <a:r>
              <a:rPr lang="en-US" sz="2000" b="1" dirty="0" smtClean="0">
                <a:latin typeface="Times New Roman" pitchFamily="18" charset="0"/>
                <a:cs typeface="Times New Roman" pitchFamily="18" charset="0"/>
              </a:rPr>
              <a:t>6-</a:t>
            </a:r>
            <a:r>
              <a:rPr lang="kk-KZ" sz="2000" b="1" dirty="0" smtClean="0">
                <a:latin typeface="Times New Roman" pitchFamily="18" charset="0"/>
                <a:cs typeface="Times New Roman" pitchFamily="18" charset="0"/>
              </a:rPr>
              <a:t>сопақша ми; </a:t>
            </a:r>
            <a:r>
              <a:rPr lang="en-US" sz="2000" b="1" dirty="0" smtClean="0">
                <a:latin typeface="Times New Roman" pitchFamily="18" charset="0"/>
                <a:cs typeface="Times New Roman" pitchFamily="18" charset="0"/>
              </a:rPr>
              <a:t>7-</a:t>
            </a:r>
            <a:r>
              <a:rPr lang="kk-KZ" sz="2000" b="1" dirty="0" smtClean="0">
                <a:latin typeface="Times New Roman" pitchFamily="18" charset="0"/>
                <a:cs typeface="Times New Roman" pitchFamily="18" charset="0"/>
              </a:rPr>
              <a:t>мишық.</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927729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332657"/>
            <a:ext cx="8229600" cy="2664295"/>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lgn="just"/>
            <a:r>
              <a:rPr lang="kk-KZ" dirty="0" smtClean="0">
                <a:latin typeface="Times New Roman" pitchFamily="18" charset="0"/>
                <a:cs typeface="Times New Roman" pitchFamily="18" charset="0"/>
              </a:rPr>
              <a:t>Құрсақішілік дамудың  </a:t>
            </a:r>
            <a:r>
              <a:rPr lang="en-US" dirty="0" smtClean="0">
                <a:latin typeface="Times New Roman" pitchFamily="18" charset="0"/>
                <a:cs typeface="Times New Roman" pitchFamily="18" charset="0"/>
              </a:rPr>
              <a:t>3-</a:t>
            </a:r>
            <a:r>
              <a:rPr lang="kk-KZ" dirty="0" smtClean="0">
                <a:latin typeface="Times New Roman" pitchFamily="18" charset="0"/>
                <a:cs typeface="Times New Roman" pitchFamily="18" charset="0"/>
              </a:rPr>
              <a:t>айында ОЖЖ</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нің негізгі бөлімдері анықталады: жарты шарлар, ми бағаны, ми қарыншалары мен жұлын. </a:t>
            </a:r>
            <a:r>
              <a:rPr lang="en-US" dirty="0" smtClean="0">
                <a:latin typeface="Times New Roman" pitchFamily="18" charset="0"/>
                <a:cs typeface="Times New Roman" pitchFamily="18" charset="0"/>
              </a:rPr>
              <a:t>5-</a:t>
            </a:r>
            <a:r>
              <a:rPr lang="kk-KZ" dirty="0" smtClean="0">
                <a:latin typeface="Times New Roman" pitchFamily="18" charset="0"/>
                <a:cs typeface="Times New Roman" pitchFamily="18" charset="0"/>
              </a:rPr>
              <a:t>айында үлкен жарты шарлар қыртысының сайшалары диффференцияланады: маңдай, самай, төбе, шүйде, бірақ ми қыртысы толық дамымайды.</a:t>
            </a:r>
            <a:r>
              <a:rPr lang="en-US" dirty="0" smtClean="0">
                <a:latin typeface="Times New Roman" pitchFamily="18" charset="0"/>
                <a:cs typeface="Times New Roman" pitchFamily="18" charset="0"/>
              </a:rPr>
              <a:t> 6-</a:t>
            </a:r>
            <a:r>
              <a:rPr lang="kk-KZ" dirty="0" smtClean="0">
                <a:latin typeface="Times New Roman" pitchFamily="18" charset="0"/>
                <a:cs typeface="Times New Roman" pitchFamily="18" charset="0"/>
              </a:rPr>
              <a:t>айда жоғарғы бөлімдердің ми бағаналық</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жұлындық бөлімдерге функционалды басымдылығы айқын көрінеді.</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kk-KZ" dirty="0" smtClean="0"/>
              <a:t> </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3140968"/>
            <a:ext cx="4104456" cy="37170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4599861" y="4653136"/>
            <a:ext cx="454414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kk-KZ" sz="2400" b="1" dirty="0" smtClean="0">
                <a:latin typeface="Times New Roman" pitchFamily="18" charset="0"/>
                <a:cs typeface="Times New Roman" pitchFamily="18" charset="0"/>
              </a:rPr>
              <a:t> 1-екі айлық эмбрионның миы;</a:t>
            </a:r>
          </a:p>
          <a:p>
            <a:pPr algn="just"/>
            <a:r>
              <a:rPr lang="kk-KZ" sz="2400" b="1" dirty="0" smtClean="0">
                <a:latin typeface="Times New Roman" pitchFamily="18" charset="0"/>
                <a:cs typeface="Times New Roman" pitchFamily="18" charset="0"/>
              </a:rPr>
              <a:t>2-бес айлық эмбрионның миы;</a:t>
            </a:r>
          </a:p>
          <a:p>
            <a:pPr algn="just"/>
            <a:r>
              <a:rPr lang="kk-KZ" sz="2400" b="1" dirty="0" smtClean="0">
                <a:latin typeface="Times New Roman" pitchFamily="18" charset="0"/>
                <a:cs typeface="Times New Roman" pitchFamily="18" charset="0"/>
              </a:rPr>
              <a:t>3-жаңа туылған нәрестенің миы;</a:t>
            </a:r>
          </a:p>
          <a:p>
            <a:pPr algn="just"/>
            <a:r>
              <a:rPr lang="kk-KZ" sz="2400" b="1" dirty="0" smtClean="0">
                <a:latin typeface="Times New Roman" pitchFamily="18" charset="0"/>
                <a:cs typeface="Times New Roman" pitchFamily="18" charset="0"/>
              </a:rPr>
              <a:t>4-ересек адамның миы.</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984403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620688"/>
            <a:ext cx="8363272" cy="5976664"/>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just"/>
            <a:r>
              <a:rPr lang="kk-KZ" dirty="0" smtClean="0">
                <a:latin typeface="Times New Roman" pitchFamily="18" charset="0"/>
                <a:cs typeface="Times New Roman" pitchFamily="18" charset="0"/>
              </a:rPr>
              <a:t>Жаңа туылған нәрестенің бас миы біршама үлкен болады, оның массасы орташа есеппен дене массасының </a:t>
            </a:r>
            <a:r>
              <a:rPr lang="ru-RU" dirty="0" smtClean="0">
                <a:latin typeface="Times New Roman" pitchFamily="18" charset="0"/>
                <a:cs typeface="Times New Roman" pitchFamily="18" charset="0"/>
              </a:rPr>
              <a:t>1/8 б</a:t>
            </a:r>
            <a:r>
              <a:rPr lang="kk-KZ" dirty="0" smtClean="0">
                <a:latin typeface="Times New Roman" pitchFamily="18" charset="0"/>
                <a:cs typeface="Times New Roman" pitchFamily="18" charset="0"/>
              </a:rPr>
              <a:t>өлігін құрайды, яғни шамамен </a:t>
            </a:r>
            <a:r>
              <a:rPr lang="ru-RU" dirty="0">
                <a:latin typeface="Times New Roman" pitchFamily="18" charset="0"/>
                <a:cs typeface="Times New Roman" pitchFamily="18" charset="0"/>
              </a:rPr>
              <a:t> 400 </a:t>
            </a:r>
            <a:r>
              <a:rPr lang="ru-RU" dirty="0" smtClean="0">
                <a:latin typeface="Times New Roman" pitchFamily="18" charset="0"/>
                <a:cs typeface="Times New Roman" pitchFamily="18" charset="0"/>
              </a:rPr>
              <a:t>г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балаларды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қыздарға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қарағанда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үлкендеу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Нәрестенің</a:t>
            </a:r>
            <a:r>
              <a:rPr lang="ru-RU" dirty="0" smtClean="0">
                <a:latin typeface="Times New Roman" pitchFamily="18" charset="0"/>
                <a:cs typeface="Times New Roman" pitchFamily="18" charset="0"/>
              </a:rPr>
              <a:t> ми </a:t>
            </a:r>
            <a:r>
              <a:rPr lang="ru-RU" dirty="0" err="1" smtClean="0">
                <a:latin typeface="Times New Roman" pitchFamily="18" charset="0"/>
                <a:cs typeface="Times New Roman" pitchFamily="18" charset="0"/>
              </a:rPr>
              <a:t>сайшалары</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ірі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иірімдері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көрінеді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Иірімдері</a:t>
            </a:r>
            <a:r>
              <a:rPr lang="ru-RU" dirty="0" smtClean="0">
                <a:latin typeface="Times New Roman" pitchFamily="18" charset="0"/>
                <a:cs typeface="Times New Roman" pitchFamily="18" charset="0"/>
              </a:rPr>
              <a:t> аз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өмірінің</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1-</a:t>
            </a:r>
            <a:r>
              <a:rPr lang="kk-KZ" dirty="0" smtClean="0">
                <a:latin typeface="Times New Roman" pitchFamily="18" charset="0"/>
                <a:cs typeface="Times New Roman" pitchFamily="18" charset="0"/>
              </a:rPr>
              <a:t>ші жылдарында біртіндеп пайда болады.</a:t>
            </a:r>
          </a:p>
          <a:p>
            <a:pPr algn="just"/>
            <a:r>
              <a:rPr lang="kk-KZ"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9-айлығында </a:t>
            </a:r>
            <a:r>
              <a:rPr lang="ru-RU" dirty="0" err="1" smtClean="0">
                <a:latin typeface="Times New Roman" pitchFamily="18" charset="0"/>
                <a:cs typeface="Times New Roman" pitchFamily="18" charset="0"/>
              </a:rPr>
              <a:t>оның</a:t>
            </a:r>
            <a:r>
              <a:rPr lang="ru-RU" dirty="0" smtClean="0">
                <a:latin typeface="Times New Roman" pitchFamily="18" charset="0"/>
                <a:cs typeface="Times New Roman" pitchFamily="18" charset="0"/>
              </a:rPr>
              <a:t> бас </a:t>
            </a:r>
            <a:r>
              <a:rPr lang="ru-RU" dirty="0" err="1" smtClean="0">
                <a:latin typeface="Times New Roman" pitchFamily="18" charset="0"/>
                <a:cs typeface="Times New Roman" pitchFamily="18" charset="0"/>
              </a:rPr>
              <a:t>миының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массасы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еселенеді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алғашқы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жылдарының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соңына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қарай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массасының</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1/11 — </a:t>
            </a:r>
            <a:r>
              <a:rPr lang="ru-RU" dirty="0" smtClean="0">
                <a:latin typeface="Times New Roman" pitchFamily="18" charset="0"/>
                <a:cs typeface="Times New Roman" pitchFamily="18" charset="0"/>
              </a:rPr>
              <a:t>1/12 </a:t>
            </a:r>
            <a:r>
              <a:rPr lang="ru-RU" dirty="0" err="1" smtClean="0">
                <a:latin typeface="Times New Roman" pitchFamily="18" charset="0"/>
                <a:cs typeface="Times New Roman" pitchFamily="18" charset="0"/>
              </a:rPr>
              <a:t>бөлігін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құрайды</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3 </a:t>
            </a:r>
            <a:r>
              <a:rPr lang="ru-RU" dirty="0" err="1" smtClean="0">
                <a:latin typeface="Times New Roman" pitchFamily="18" charset="0"/>
                <a:cs typeface="Times New Roman" pitchFamily="18" charset="0"/>
              </a:rPr>
              <a:t>жаста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массасы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нәресте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кездегіден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еселенеді</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5 </a:t>
            </a:r>
            <a:r>
              <a:rPr lang="ru-RU" dirty="0" err="1" smtClean="0">
                <a:latin typeface="Times New Roman" pitchFamily="18" charset="0"/>
                <a:cs typeface="Times New Roman" pitchFamily="18" charset="0"/>
              </a:rPr>
              <a:t>жаста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массасының</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1/13 — </a:t>
            </a:r>
            <a:r>
              <a:rPr lang="ru-RU" dirty="0" smtClean="0">
                <a:latin typeface="Times New Roman" pitchFamily="18" charset="0"/>
                <a:cs typeface="Times New Roman" pitchFamily="18" charset="0"/>
              </a:rPr>
              <a:t>1/14 </a:t>
            </a:r>
            <a:r>
              <a:rPr lang="ru-RU" dirty="0" err="1" smtClean="0">
                <a:latin typeface="Times New Roman" pitchFamily="18" charset="0"/>
                <a:cs typeface="Times New Roman" pitchFamily="18" charset="0"/>
              </a:rPr>
              <a:t>бөлігін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құрайды</a:t>
            </a:r>
            <a:r>
              <a:rPr lang="ru-RU"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15-16 </a:t>
            </a:r>
            <a:r>
              <a:rPr lang="kk-KZ" dirty="0" smtClean="0">
                <a:latin typeface="Times New Roman" pitchFamily="18" charset="0"/>
                <a:cs typeface="Times New Roman" pitchFamily="18" charset="0"/>
              </a:rPr>
              <a:t>жаста мидың бөлімдері толық дамып, ересектердікіндей болады.</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20 </a:t>
            </a:r>
            <a:r>
              <a:rPr lang="ru-RU" dirty="0" err="1" smtClean="0">
                <a:latin typeface="Times New Roman" pitchFamily="18" charset="0"/>
                <a:cs typeface="Times New Roman" pitchFamily="18" charset="0"/>
              </a:rPr>
              <a:t>жаста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нәресте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кездегі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массасынан</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4 — 5 </a:t>
            </a:r>
            <a:r>
              <a:rPr lang="ru-RU" dirty="0" err="1" smtClean="0">
                <a:latin typeface="Times New Roman" pitchFamily="18" charset="0"/>
                <a:cs typeface="Times New Roman" pitchFamily="18" charset="0"/>
              </a:rPr>
              <a:t>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үлкен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ересек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адамдарда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массасының</a:t>
            </a:r>
            <a:r>
              <a:rPr lang="ru-RU" dirty="0" smtClean="0">
                <a:latin typeface="Times New Roman" pitchFamily="18" charset="0"/>
                <a:cs typeface="Times New Roman" pitchFamily="18" charset="0"/>
              </a:rPr>
              <a:t> 1/40 </a:t>
            </a:r>
            <a:r>
              <a:rPr lang="ru-RU" dirty="0" err="1" smtClean="0">
                <a:latin typeface="Times New Roman" pitchFamily="18" charset="0"/>
                <a:cs typeface="Times New Roman" pitchFamily="18" charset="0"/>
              </a:rPr>
              <a:t>бөлігін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құрайды</a:t>
            </a:r>
            <a:r>
              <a:rPr lang="ru-RU" dirty="0" smtClean="0">
                <a:latin typeface="Times New Roman" pitchFamily="18" charset="0"/>
                <a:cs typeface="Times New Roman" pitchFamily="18" charset="0"/>
              </a:rPr>
              <a:t>.</a:t>
            </a:r>
          </a:p>
          <a:p>
            <a:pPr algn="just"/>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kk-KZ" dirty="0" smtClean="0"/>
              <a:t> </a:t>
            </a:r>
            <a:endParaRPr lang="ru-RU" dirty="0"/>
          </a:p>
        </p:txBody>
      </p:sp>
    </p:spTree>
    <p:extLst>
      <p:ext uri="{BB962C8B-B14F-4D97-AF65-F5344CB8AC3E}">
        <p14:creationId xmlns:p14="http://schemas.microsoft.com/office/powerpoint/2010/main" xmlns="" val="3426415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fontScale="90000"/>
          </a:bodyPr>
          <a:lstStyle/>
          <a:p>
            <a:pPr algn="ctr"/>
            <a:r>
              <a:rPr lang="kk-KZ" dirty="0" smtClean="0">
                <a:latin typeface="Times New Roman" pitchFamily="18" charset="0"/>
                <a:cs typeface="Times New Roman" pitchFamily="18" charset="0"/>
              </a:rPr>
              <a:t>Балалардың жүйке жүйесінің ерекшеліктері</a:t>
            </a:r>
            <a:endParaRPr lang="ru-RU" dirty="0">
              <a:latin typeface="Times New Roman" pitchFamily="18" charset="0"/>
              <a:cs typeface="Times New Roman" pitchFamily="18" charset="0"/>
            </a:endParaRPr>
          </a:p>
        </p:txBody>
      </p:sp>
      <p:sp>
        <p:nvSpPr>
          <p:cNvPr id="2" name="Объект 1"/>
          <p:cNvSpPr>
            <a:spLocks noGrp="1"/>
          </p:cNvSpPr>
          <p:nvPr>
            <p:ph idx="1"/>
          </p:nvPr>
        </p:nvSpPr>
        <p:spPr>
          <a:xfrm>
            <a:off x="457200" y="1481328"/>
            <a:ext cx="8229600" cy="5188032"/>
          </a:xfrm>
        </p:spPr>
        <p:style>
          <a:lnRef idx="3">
            <a:schemeClr val="lt1"/>
          </a:lnRef>
          <a:fillRef idx="1">
            <a:schemeClr val="accent4"/>
          </a:fillRef>
          <a:effectRef idx="1">
            <a:schemeClr val="accent4"/>
          </a:effectRef>
          <a:fontRef idx="minor">
            <a:schemeClr val="lt1"/>
          </a:fontRef>
        </p:style>
        <p:txBody>
          <a:bodyPr>
            <a:normAutofit fontScale="70000" lnSpcReduction="20000"/>
          </a:bodyPr>
          <a:lstStyle/>
          <a:p>
            <a:pPr marL="109728" indent="0" algn="just">
              <a:buNone/>
            </a:pPr>
            <a:r>
              <a:rPr lang="kk-KZ" b="1" dirty="0" smtClean="0">
                <a:latin typeface="Times New Roman" pitchFamily="18" charset="0"/>
                <a:cs typeface="Times New Roman" pitchFamily="18" charset="0"/>
              </a:rPr>
              <a:t>Нерв жүйесінің қалыптасуы әсіресе, </a:t>
            </a:r>
            <a:r>
              <a:rPr lang="en-US" b="1" dirty="0" smtClean="0">
                <a:latin typeface="Times New Roman" pitchFamily="18" charset="0"/>
                <a:cs typeface="Times New Roman" pitchFamily="18" charset="0"/>
              </a:rPr>
              <a:t>1</a:t>
            </a:r>
            <a:r>
              <a:rPr lang="kk-KZ" b="1" dirty="0" smtClean="0">
                <a:latin typeface="Times New Roman" pitchFamily="18" charset="0"/>
                <a:cs typeface="Times New Roman" pitchFamily="18" charset="0"/>
              </a:rPr>
              <a:t> жасқа дейінгі балаларда байқалады. Күн сайын өзгерістер болады:</a:t>
            </a:r>
          </a:p>
          <a:p>
            <a:pPr algn="just"/>
            <a:r>
              <a:rPr lang="en-US" b="1" dirty="0" smtClean="0">
                <a:latin typeface="Times New Roman" pitchFamily="18" charset="0"/>
                <a:cs typeface="Times New Roman" pitchFamily="18" charset="0"/>
              </a:rPr>
              <a:t>1</a:t>
            </a:r>
            <a:r>
              <a:rPr lang="kk-KZ" b="1" dirty="0" smtClean="0">
                <a:latin typeface="Times New Roman" pitchFamily="18" charset="0"/>
                <a:cs typeface="Times New Roman" pitchFamily="18" charset="0"/>
              </a:rPr>
              <a:t> айында байыпты күлкі пайда болады;</a:t>
            </a:r>
          </a:p>
          <a:p>
            <a:pPr algn="just"/>
            <a:r>
              <a:rPr lang="en-US" b="1" dirty="0" smtClean="0">
                <a:latin typeface="Times New Roman" pitchFamily="18" charset="0"/>
                <a:cs typeface="Times New Roman" pitchFamily="18" charset="0"/>
              </a:rPr>
              <a:t>2-</a:t>
            </a:r>
            <a:r>
              <a:rPr lang="kk-KZ" b="1" dirty="0" smtClean="0">
                <a:latin typeface="Times New Roman" pitchFamily="18" charset="0"/>
                <a:cs typeface="Times New Roman" pitchFamily="18" charset="0"/>
              </a:rPr>
              <a:t>айындағы алғашқы күлкісі;</a:t>
            </a:r>
          </a:p>
          <a:p>
            <a:pPr algn="just"/>
            <a:r>
              <a:rPr lang="en-US" b="1" dirty="0" smtClean="0">
                <a:latin typeface="Times New Roman" pitchFamily="18" charset="0"/>
                <a:cs typeface="Times New Roman" pitchFamily="18" charset="0"/>
              </a:rPr>
              <a:t>3 </a:t>
            </a:r>
            <a:r>
              <a:rPr lang="kk-KZ" b="1" dirty="0">
                <a:latin typeface="Times New Roman" pitchFamily="18" charset="0"/>
                <a:cs typeface="Times New Roman" pitchFamily="18" charset="0"/>
              </a:rPr>
              <a:t>а</a:t>
            </a:r>
            <a:r>
              <a:rPr lang="kk-KZ" b="1" dirty="0" smtClean="0">
                <a:latin typeface="Times New Roman" pitchFamily="18" charset="0"/>
                <a:cs typeface="Times New Roman" pitchFamily="18" charset="0"/>
              </a:rPr>
              <a:t>йында әртүрлі дыбыстар шығарады;</a:t>
            </a:r>
          </a:p>
          <a:p>
            <a:pPr algn="just"/>
            <a:r>
              <a:rPr lang="en-US" b="1" dirty="0" smtClean="0">
                <a:latin typeface="Times New Roman" pitchFamily="18" charset="0"/>
                <a:cs typeface="Times New Roman" pitchFamily="18" charset="0"/>
              </a:rPr>
              <a:t>4 </a:t>
            </a:r>
            <a:r>
              <a:rPr lang="kk-KZ" b="1" dirty="0">
                <a:latin typeface="Times New Roman" pitchFamily="18" charset="0"/>
                <a:cs typeface="Times New Roman" pitchFamily="18" charset="0"/>
              </a:rPr>
              <a:t>а</a:t>
            </a:r>
            <a:r>
              <a:rPr lang="kk-KZ" b="1" dirty="0" smtClean="0">
                <a:latin typeface="Times New Roman" pitchFamily="18" charset="0"/>
                <a:cs typeface="Times New Roman" pitchFamily="18" charset="0"/>
              </a:rPr>
              <a:t>йында отыруға талпынады;</a:t>
            </a:r>
          </a:p>
          <a:p>
            <a:pPr algn="just"/>
            <a:r>
              <a:rPr lang="en-US" b="1" dirty="0" smtClean="0">
                <a:latin typeface="Times New Roman" pitchFamily="18" charset="0"/>
                <a:cs typeface="Times New Roman" pitchFamily="18" charset="0"/>
              </a:rPr>
              <a:t>5-6 </a:t>
            </a:r>
            <a:r>
              <a:rPr lang="kk-KZ" b="1" dirty="0">
                <a:latin typeface="Times New Roman" pitchFamily="18" charset="0"/>
                <a:cs typeface="Times New Roman" pitchFamily="18" charset="0"/>
              </a:rPr>
              <a:t>а</a:t>
            </a:r>
            <a:r>
              <a:rPr lang="kk-KZ" b="1" dirty="0" smtClean="0">
                <a:latin typeface="Times New Roman" pitchFamily="18" charset="0"/>
                <a:cs typeface="Times New Roman" pitchFamily="18" charset="0"/>
              </a:rPr>
              <a:t>йында отырады;</a:t>
            </a:r>
          </a:p>
          <a:p>
            <a:pPr algn="just"/>
            <a:r>
              <a:rPr lang="en-US" b="1" dirty="0" smtClean="0">
                <a:latin typeface="Times New Roman" pitchFamily="18" charset="0"/>
                <a:cs typeface="Times New Roman" pitchFamily="18" charset="0"/>
              </a:rPr>
              <a:t>7 </a:t>
            </a:r>
            <a:r>
              <a:rPr lang="kk-KZ" b="1" dirty="0">
                <a:latin typeface="Times New Roman" pitchFamily="18" charset="0"/>
                <a:cs typeface="Times New Roman" pitchFamily="18" charset="0"/>
              </a:rPr>
              <a:t>а</a:t>
            </a:r>
            <a:r>
              <a:rPr lang="kk-KZ" b="1" dirty="0" smtClean="0">
                <a:latin typeface="Times New Roman" pitchFamily="18" charset="0"/>
                <a:cs typeface="Times New Roman" pitchFamily="18" charset="0"/>
              </a:rPr>
              <a:t>йында еңбектейді;</a:t>
            </a:r>
          </a:p>
          <a:p>
            <a:pPr algn="just"/>
            <a:r>
              <a:rPr lang="en-US" b="1" dirty="0" smtClean="0">
                <a:latin typeface="Times New Roman" pitchFamily="18" charset="0"/>
                <a:cs typeface="Times New Roman" pitchFamily="18" charset="0"/>
              </a:rPr>
              <a:t>8 </a:t>
            </a:r>
            <a:r>
              <a:rPr lang="kk-KZ" b="1" dirty="0">
                <a:latin typeface="Times New Roman" pitchFamily="18" charset="0"/>
                <a:cs typeface="Times New Roman" pitchFamily="18" charset="0"/>
              </a:rPr>
              <a:t>а</a:t>
            </a:r>
            <a:r>
              <a:rPr lang="kk-KZ" b="1" dirty="0" smtClean="0">
                <a:latin typeface="Times New Roman" pitchFamily="18" charset="0"/>
                <a:cs typeface="Times New Roman" pitchFamily="18" charset="0"/>
              </a:rPr>
              <a:t>йында әртүрлі тамақтарды өзі жеуге тырысады;</a:t>
            </a:r>
          </a:p>
          <a:p>
            <a:pPr algn="just"/>
            <a:r>
              <a:rPr lang="en-US" b="1" dirty="0" smtClean="0">
                <a:latin typeface="Times New Roman" pitchFamily="18" charset="0"/>
                <a:cs typeface="Times New Roman" pitchFamily="18" charset="0"/>
              </a:rPr>
              <a:t>9 </a:t>
            </a:r>
            <a:r>
              <a:rPr lang="kk-KZ" b="1" dirty="0">
                <a:latin typeface="Times New Roman" pitchFamily="18" charset="0"/>
                <a:cs typeface="Times New Roman" pitchFamily="18" charset="0"/>
              </a:rPr>
              <a:t>а</a:t>
            </a:r>
            <a:r>
              <a:rPr lang="kk-KZ" b="1" dirty="0" smtClean="0">
                <a:latin typeface="Times New Roman" pitchFamily="18" charset="0"/>
                <a:cs typeface="Times New Roman" pitchFamily="18" charset="0"/>
              </a:rPr>
              <a:t>йында әртүрлі іс қимылдарды қайталайды;</a:t>
            </a:r>
          </a:p>
          <a:p>
            <a:pPr algn="just"/>
            <a:r>
              <a:rPr lang="en-US" b="1" dirty="0" smtClean="0">
                <a:latin typeface="Times New Roman" pitchFamily="18" charset="0"/>
                <a:cs typeface="Times New Roman" pitchFamily="18" charset="0"/>
              </a:rPr>
              <a:t>10 </a:t>
            </a:r>
            <a:r>
              <a:rPr lang="kk-KZ" b="1" dirty="0">
                <a:latin typeface="Times New Roman" pitchFamily="18" charset="0"/>
                <a:cs typeface="Times New Roman" pitchFamily="18" charset="0"/>
              </a:rPr>
              <a:t>а</a:t>
            </a:r>
            <a:r>
              <a:rPr lang="kk-KZ" b="1" dirty="0" smtClean="0">
                <a:latin typeface="Times New Roman" pitchFamily="18" charset="0"/>
                <a:cs typeface="Times New Roman" pitchFamily="18" charset="0"/>
              </a:rPr>
              <a:t>йында өзі тұрады</a:t>
            </a:r>
          </a:p>
          <a:p>
            <a:pPr algn="just"/>
            <a:r>
              <a:rPr lang="en-US" b="1" dirty="0" smtClean="0">
                <a:latin typeface="Times New Roman" pitchFamily="18" charset="0"/>
                <a:cs typeface="Times New Roman" pitchFamily="18" charset="0"/>
              </a:rPr>
              <a:t>11 </a:t>
            </a:r>
            <a:r>
              <a:rPr lang="kk-KZ" b="1" dirty="0" smtClean="0">
                <a:latin typeface="Times New Roman" pitchFamily="18" charset="0"/>
                <a:cs typeface="Times New Roman" pitchFamily="18" charset="0"/>
              </a:rPr>
              <a:t>айында ойыншықтармен емес, адамдармен ойнайды</a:t>
            </a:r>
          </a:p>
          <a:p>
            <a:pPr algn="just"/>
            <a:r>
              <a:rPr lang="en-US" b="1" dirty="0" smtClean="0">
                <a:latin typeface="Times New Roman" pitchFamily="18" charset="0"/>
                <a:cs typeface="Times New Roman" pitchFamily="18" charset="0"/>
              </a:rPr>
              <a:t>1 </a:t>
            </a:r>
            <a:r>
              <a:rPr lang="kk-KZ" b="1" dirty="0" smtClean="0">
                <a:latin typeface="Times New Roman" pitchFamily="18" charset="0"/>
                <a:cs typeface="Times New Roman" pitchFamily="18" charset="0"/>
              </a:rPr>
              <a:t>жасында жүреді.</a:t>
            </a:r>
          </a:p>
          <a:p>
            <a:pPr algn="just"/>
            <a:r>
              <a:rPr lang="kk-KZ" b="1" dirty="0" smtClean="0">
                <a:latin typeface="Times New Roman" pitchFamily="18" charset="0"/>
                <a:cs typeface="Times New Roman" pitchFamily="18" charset="0"/>
              </a:rPr>
              <a:t>Өсе келе сөйлеуді үйренеді. </a:t>
            </a:r>
            <a:r>
              <a:rPr lang="en-US" b="1" dirty="0" smtClean="0">
                <a:latin typeface="Times New Roman" pitchFamily="18" charset="0"/>
                <a:cs typeface="Times New Roman" pitchFamily="18" charset="0"/>
              </a:rPr>
              <a:t>3</a:t>
            </a:r>
            <a:r>
              <a:rPr lang="kk-KZ" b="1" dirty="0" smtClean="0">
                <a:latin typeface="Times New Roman" pitchFamily="18" charset="0"/>
                <a:cs typeface="Times New Roman" pitchFamily="18" charset="0"/>
              </a:rPr>
              <a:t> жасында </a:t>
            </a:r>
            <a:r>
              <a:rPr lang="en-US" b="1" dirty="0" smtClean="0">
                <a:latin typeface="Times New Roman" pitchFamily="18" charset="0"/>
                <a:cs typeface="Times New Roman" pitchFamily="18" charset="0"/>
              </a:rPr>
              <a:t>1500</a:t>
            </a:r>
            <a:r>
              <a:rPr lang="ru-RU" b="1" dirty="0" smtClean="0">
                <a:latin typeface="Times New Roman" pitchFamily="18" charset="0"/>
                <a:cs typeface="Times New Roman" pitchFamily="18" charset="0"/>
              </a:rPr>
              <a:t>-</a:t>
            </a:r>
            <a:r>
              <a:rPr lang="kk-KZ" b="1" dirty="0" smtClean="0">
                <a:latin typeface="Times New Roman" pitchFamily="18" charset="0"/>
                <a:cs typeface="Times New Roman" pitchFamily="18" charset="0"/>
              </a:rPr>
              <a:t>дай сөз үйренеді.</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468760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628800"/>
            <a:ext cx="5256584" cy="4608512"/>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just"/>
            <a:r>
              <a:rPr lang="kk-KZ" dirty="0" smtClean="0">
                <a:latin typeface="Times New Roman" pitchFamily="18" charset="0"/>
                <a:cs typeface="Times New Roman" pitchFamily="18" charset="0"/>
              </a:rPr>
              <a:t>Қартаю кезінде нейрондардың азаюы </a:t>
            </a:r>
            <a:r>
              <a:rPr lang="en-US" dirty="0" smtClean="0">
                <a:latin typeface="Times New Roman" pitchFamily="18" charset="0"/>
                <a:cs typeface="Times New Roman" pitchFamily="18" charset="0"/>
              </a:rPr>
              <a:t>25-46%</a:t>
            </a:r>
            <a:r>
              <a:rPr lang="kk-KZ"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70-80 </a:t>
            </a:r>
            <a:r>
              <a:rPr lang="ru-RU" dirty="0" smtClean="0">
                <a:latin typeface="Times New Roman" pitchFamily="18" charset="0"/>
                <a:cs typeface="Times New Roman" pitchFamily="18" charset="0"/>
              </a:rPr>
              <a:t>ж</a:t>
            </a:r>
            <a:r>
              <a:rPr lang="kk-KZ" dirty="0" smtClean="0">
                <a:latin typeface="Times New Roman" pitchFamily="18" charset="0"/>
                <a:cs typeface="Times New Roman" pitchFamily="18" charset="0"/>
              </a:rPr>
              <a:t>аста 40-50 жастағы адамдармен салыстырғанда жұлын түйіндеріндегі нерв клеткаларының саны 30%-ке азаяды. Бас миының салмағы азаяды, қатпарлар жұқарады, ми сайшалары тереңдейді.</a:t>
            </a:r>
          </a:p>
          <a:p>
            <a:pPr algn="just"/>
            <a:r>
              <a:rPr lang="kk-KZ" dirty="0" smtClean="0">
                <a:latin typeface="Times New Roman" pitchFamily="18" charset="0"/>
                <a:cs typeface="Times New Roman" pitchFamily="18" charset="0"/>
              </a:rPr>
              <a:t>Организмнің қартаю кезінде нерв клеткаларында қартаю пигменті липофусцин жинақталады.</a:t>
            </a:r>
          </a:p>
          <a:p>
            <a:pPr algn="just"/>
            <a:r>
              <a:rPr lang="kk-KZ" dirty="0" smtClean="0">
                <a:latin typeface="Times New Roman" pitchFamily="18" charset="0"/>
                <a:cs typeface="Times New Roman" pitchFamily="18" charset="0"/>
              </a:rPr>
              <a:t>Рефлекторлық функцияның жылдамдығы тежеледі, байқағыштық қабілеті төмендейді, есте сақтау қабілеті төмендейді, нервтік қозғыштық жылдамдығы бәсеңдейді.</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kk-KZ" dirty="0" smtClean="0">
                <a:latin typeface="Times New Roman" pitchFamily="18" charset="0"/>
                <a:cs typeface="Times New Roman" pitchFamily="18" charset="0"/>
              </a:rPr>
              <a:t>Қартаю кезіндегі нерв жүйесінің өзгеруінің ерекшеліктері:</a:t>
            </a:r>
            <a:endParaRPr lang="ru-RU" dirty="0">
              <a:latin typeface="Times New Roman" pitchFamily="18" charset="0"/>
              <a:cs typeface="Times New Roman" pitchFamily="18" charset="0"/>
            </a:endParaRPr>
          </a:p>
        </p:txBody>
      </p:sp>
      <p:pic>
        <p:nvPicPr>
          <p:cNvPr id="8194" name="Picture 2" descr="Изменение нервной системы с возрастом"/>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42808" y="1988840"/>
            <a:ext cx="3601192" cy="25202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0752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2"/>
          </p:nvPr>
        </p:nvSpPr>
        <p:spPr>
          <a:xfrm>
            <a:off x="5000628" y="1556792"/>
            <a:ext cx="4143372" cy="5086918"/>
          </a:xfrm>
          <a:ln w="57150">
            <a:solidFill>
              <a:srgbClr val="0066FF"/>
            </a:solidFill>
            <a:miter lim="800000"/>
            <a:headEnd/>
            <a:tailEnd/>
          </a:ln>
          <a:extLst/>
        </p:spPr>
        <p:txBody>
          <a:bodyPr>
            <a:normAutofit/>
          </a:bodyPr>
          <a:lstStyle/>
          <a:p>
            <a:pPr marL="0" indent="0" algn="just" eaLnBrk="1" hangingPunct="1">
              <a:buFontTx/>
              <a:buNone/>
              <a:defRPr/>
            </a:pPr>
            <a:r>
              <a:rPr lang="ru-RU" sz="3600" b="1" dirty="0" err="1" smtClean="0">
                <a:ln w="12700">
                  <a:solidFill>
                    <a:schemeClr val="tx2">
                      <a:satMod val="155000"/>
                    </a:schemeClr>
                  </a:solidFill>
                  <a:prstDash val="solid"/>
                </a:ln>
                <a:solidFill>
                  <a:schemeClr val="bg2">
                    <a:tint val="85000"/>
                    <a:satMod val="155000"/>
                  </a:schemeClr>
                </a:solidFill>
                <a:latin typeface="Times New Roman" pitchFamily="18" charset="0"/>
                <a:cs typeface="Times New Roman" pitchFamily="18" charset="0"/>
              </a:rPr>
              <a:t>Қаңқа</a:t>
            </a:r>
            <a:endParaRPr lang="ru-RU" sz="3600" b="1" dirty="0" smtClean="0">
              <a:ln w="12700">
                <a:solidFill>
                  <a:schemeClr val="tx2">
                    <a:satMod val="155000"/>
                  </a:schemeClr>
                </a:solidFill>
                <a:prstDash val="solid"/>
              </a:ln>
              <a:solidFill>
                <a:schemeClr val="bg2">
                  <a:tint val="85000"/>
                  <a:satMod val="155000"/>
                </a:schemeClr>
              </a:solidFill>
              <a:latin typeface="Times New Roman" pitchFamily="18" charset="0"/>
              <a:cs typeface="Times New Roman" pitchFamily="18" charset="0"/>
            </a:endParaRPr>
          </a:p>
          <a:p>
            <a:pPr algn="just">
              <a:defRPr/>
            </a:pPr>
            <a:r>
              <a:rPr lang="kk-KZ" dirty="0" smtClean="0">
                <a:ln w="12700">
                  <a:solidFill>
                    <a:schemeClr val="tx2">
                      <a:satMod val="155000"/>
                    </a:schemeClr>
                  </a:solidFill>
                  <a:prstDash val="solid"/>
                </a:ln>
                <a:latin typeface="Times New Roman" pitchFamily="18" charset="0"/>
                <a:cs typeface="Times New Roman" pitchFamily="18" charset="0"/>
              </a:rPr>
              <a:t>Сүйектер өзара байланысып қаңқаны құрайды.. </a:t>
            </a:r>
            <a:r>
              <a:rPr lang="ru-RU" dirty="0" err="1">
                <a:latin typeface="Times New Roman" pitchFamily="18" charset="0"/>
                <a:cs typeface="Times New Roman" pitchFamily="18" charset="0"/>
              </a:rPr>
              <a:t>Кеңістікте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қозғалып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жүру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денені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қалыпта</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ұстау</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тепе</a:t>
            </a:r>
            <a:r>
              <a:rPr lang="en-US"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теңдікті</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сақтау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қабілеттері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адамның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сүйек-ет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жүйесінің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қасиеттері</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қызметіне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байланысты</a:t>
            </a:r>
            <a:r>
              <a:rPr lang="ru-RU" dirty="0">
                <a:latin typeface="Times New Roman" pitchFamily="18" charset="0"/>
                <a:cs typeface="Times New Roman" pitchFamily="18" charset="0"/>
              </a:rPr>
              <a:t>.</a:t>
            </a:r>
            <a:endParaRPr lang="kk-KZ" dirty="0" smtClean="0">
              <a:ln w="12700">
                <a:solidFill>
                  <a:schemeClr val="tx2">
                    <a:satMod val="155000"/>
                  </a:schemeClr>
                </a:solidFill>
                <a:prstDash val="solid"/>
              </a:ln>
              <a:latin typeface="Times New Roman" pitchFamily="18" charset="0"/>
              <a:cs typeface="Times New Roman" pitchFamily="18" charset="0"/>
            </a:endParaRPr>
          </a:p>
          <a:p>
            <a:pPr eaLnBrk="1" hangingPunct="1">
              <a:defRPr/>
            </a:pPr>
            <a:endParaRPr lang="ru-RU" dirty="0"/>
          </a:p>
        </p:txBody>
      </p:sp>
      <p:sp>
        <p:nvSpPr>
          <p:cNvPr id="13315" name="Rectangle 3"/>
          <p:cNvSpPr>
            <a:spLocks noChangeArrowheads="1"/>
          </p:cNvSpPr>
          <p:nvPr/>
        </p:nvSpPr>
        <p:spPr bwMode="auto">
          <a:xfrm>
            <a:off x="1313381" y="4773955"/>
            <a:ext cx="2143125" cy="120173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spAutoFit/>
          </a:bodyPr>
          <a:lstStyle/>
          <a:p>
            <a:pPr eaLnBrk="0" hangingPunct="0">
              <a:defRPr/>
            </a:pPr>
            <a:r>
              <a:rPr lang="kk-KZ" sz="2400" dirty="0">
                <a:solidFill>
                  <a:schemeClr val="tx1"/>
                </a:solidFill>
                <a:latin typeface="Times New Roman" pitchFamily="18" charset="0"/>
                <a:ea typeface="Calibri" pitchFamily="34" charset="0"/>
                <a:cs typeface="Times New Roman" pitchFamily="18" charset="0"/>
              </a:rPr>
              <a:t>Мүшелер:</a:t>
            </a:r>
            <a:endParaRPr lang="ru-RU" sz="2400" dirty="0">
              <a:solidFill>
                <a:schemeClr val="tx1"/>
              </a:solidFill>
              <a:latin typeface="Times New Roman" pitchFamily="18" charset="0"/>
              <a:ea typeface="Calibri" pitchFamily="34" charset="0"/>
              <a:cs typeface="Times New Roman" pitchFamily="18" charset="0"/>
            </a:endParaRPr>
          </a:p>
          <a:p>
            <a:pPr eaLnBrk="0" hangingPunct="0">
              <a:buFontTx/>
              <a:buChar char="•"/>
              <a:defRPr/>
            </a:pPr>
            <a:r>
              <a:rPr lang="ru-RU" sz="2400" dirty="0" err="1">
                <a:solidFill>
                  <a:schemeClr val="tx1"/>
                </a:solidFill>
                <a:latin typeface="Times New Roman" pitchFamily="18" charset="0"/>
                <a:ea typeface="Calibri" pitchFamily="34" charset="0"/>
                <a:cs typeface="Times New Roman" pitchFamily="18" charset="0"/>
              </a:rPr>
              <a:t>Қаңқа</a:t>
            </a:r>
            <a:r>
              <a:rPr lang="ru-RU" sz="2400" dirty="0">
                <a:solidFill>
                  <a:schemeClr val="tx1"/>
                </a:solidFill>
                <a:latin typeface="Times New Roman" pitchFamily="18" charset="0"/>
                <a:ea typeface="Calibri" pitchFamily="34" charset="0"/>
                <a:cs typeface="Times New Roman" pitchFamily="18" charset="0"/>
              </a:rPr>
              <a:t> </a:t>
            </a:r>
          </a:p>
          <a:p>
            <a:pPr eaLnBrk="0" hangingPunct="0">
              <a:buFontTx/>
              <a:buChar char="•"/>
              <a:defRPr/>
            </a:pPr>
            <a:r>
              <a:rPr lang="ru-RU" sz="2400" dirty="0" err="1">
                <a:solidFill>
                  <a:schemeClr val="tx1"/>
                </a:solidFill>
                <a:latin typeface="Times New Roman" pitchFamily="18" charset="0"/>
                <a:ea typeface="Calibri" pitchFamily="34" charset="0"/>
                <a:cs typeface="Times New Roman" pitchFamily="18" charset="0"/>
              </a:rPr>
              <a:t>Бұлшық</a:t>
            </a:r>
            <a:r>
              <a:rPr lang="ru-RU" sz="2400" dirty="0">
                <a:solidFill>
                  <a:schemeClr val="tx1"/>
                </a:solidFill>
                <a:latin typeface="Times New Roman" pitchFamily="18" charset="0"/>
                <a:ea typeface="Calibri" pitchFamily="34" charset="0"/>
                <a:cs typeface="Times New Roman" pitchFamily="18" charset="0"/>
              </a:rPr>
              <a:t> </a:t>
            </a:r>
            <a:r>
              <a:rPr lang="ru-RU" sz="2400" dirty="0" err="1">
                <a:solidFill>
                  <a:schemeClr val="tx1"/>
                </a:solidFill>
                <a:latin typeface="Times New Roman" pitchFamily="18" charset="0"/>
                <a:ea typeface="Calibri" pitchFamily="34" charset="0"/>
                <a:cs typeface="Times New Roman" pitchFamily="18" charset="0"/>
              </a:rPr>
              <a:t>еттер</a:t>
            </a:r>
            <a:endParaRPr lang="ru-RU" sz="2400" dirty="0">
              <a:solidFill>
                <a:schemeClr val="tx1"/>
              </a:solidFill>
              <a:latin typeface="Times New Roman" pitchFamily="18" charset="0"/>
              <a:ea typeface="Calibri" pitchFamily="34" charset="0"/>
              <a:cs typeface="Times New Roman" pitchFamily="18" charset="0"/>
            </a:endParaRPr>
          </a:p>
        </p:txBody>
      </p:sp>
      <p:sp>
        <p:nvSpPr>
          <p:cNvPr id="7" name="Прямоугольник 6"/>
          <p:cNvSpPr/>
          <p:nvPr/>
        </p:nvSpPr>
        <p:spPr>
          <a:xfrm>
            <a:off x="1142976" y="285728"/>
            <a:ext cx="7677496" cy="769441"/>
          </a:xfrm>
          <a:prstGeom prst="rect">
            <a:avLst/>
          </a:prstGeom>
        </p:spPr>
        <p:style>
          <a:lnRef idx="3">
            <a:schemeClr val="lt1"/>
          </a:lnRef>
          <a:fillRef idx="1">
            <a:schemeClr val="accent4"/>
          </a:fillRef>
          <a:effectRef idx="1">
            <a:schemeClr val="accent4"/>
          </a:effectRef>
          <a:fontRef idx="minor">
            <a:schemeClr val="lt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kk-KZ" sz="4400" b="1" dirty="0">
                <a:latin typeface="Times New Roman" pitchFamily="18" charset="0"/>
                <a:cs typeface="Times New Roman" pitchFamily="18" charset="0"/>
              </a:rPr>
              <a:t>Тірек</a:t>
            </a:r>
            <a:r>
              <a:rPr lang="en-US" sz="4400" b="1" dirty="0">
                <a:latin typeface="Times New Roman" pitchFamily="18" charset="0"/>
                <a:cs typeface="Times New Roman" pitchFamily="18" charset="0"/>
              </a:rPr>
              <a:t>-</a:t>
            </a:r>
            <a:r>
              <a:rPr lang="kk-KZ" sz="4400" b="1" dirty="0">
                <a:latin typeface="Times New Roman" pitchFamily="18" charset="0"/>
                <a:cs typeface="Times New Roman" pitchFamily="18" charset="0"/>
              </a:rPr>
              <a:t>қимыл жүйесі</a:t>
            </a:r>
          </a:p>
        </p:txBody>
      </p:sp>
      <p:sp>
        <p:nvSpPr>
          <p:cNvPr id="2" name="Объект 1"/>
          <p:cNvSpPr>
            <a:spLocks noGrp="1"/>
          </p:cNvSpPr>
          <p:nvPr>
            <p:ph sz="half" idx="1"/>
          </p:nvPr>
        </p:nvSpPr>
        <p:spPr/>
        <p:txBody>
          <a:bodyPr/>
          <a:lstStyle/>
          <a:p>
            <a:pPr marL="109728" indent="0">
              <a:buNone/>
            </a:pPr>
            <a:r>
              <a:rPr lang="kk-KZ" dirty="0" smtClean="0"/>
              <a:t> </a:t>
            </a:r>
            <a:endParaRPr lang="ru-RU" dirty="0"/>
          </a:p>
        </p:txBody>
      </p:sp>
      <p:pic>
        <p:nvPicPr>
          <p:cNvPr id="8" name="Picture 2" descr="Картинки по запросу кости малыша и взрослого человека"/>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57" y="1263958"/>
            <a:ext cx="4748975" cy="33717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29817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3568" y="193204"/>
            <a:ext cx="7024744" cy="931540"/>
          </a:xfrm>
        </p:spPr>
        <p:txBody>
          <a:bodyPr/>
          <a:lstStyle/>
          <a:p>
            <a:r>
              <a:rPr lang="kk-KZ" dirty="0" smtClean="0"/>
              <a:t>Қаңқа</a:t>
            </a:r>
            <a:endParaRPr lang="ru-RU" dirty="0"/>
          </a:p>
        </p:txBody>
      </p:sp>
      <p:sp>
        <p:nvSpPr>
          <p:cNvPr id="2" name="Объект 1"/>
          <p:cNvSpPr>
            <a:spLocks noGrp="1"/>
          </p:cNvSpPr>
          <p:nvPr>
            <p:ph idx="1"/>
          </p:nvPr>
        </p:nvSpPr>
        <p:spPr>
          <a:xfrm>
            <a:off x="457200" y="1052736"/>
            <a:ext cx="5266928" cy="5805264"/>
          </a:xfrm>
        </p:spPr>
        <p:txBody>
          <a:bodyPr>
            <a:normAutofit/>
          </a:bodyPr>
          <a:lstStyle/>
          <a:p>
            <a:pPr algn="just"/>
            <a:r>
              <a:rPr lang="ru-RU" dirty="0" err="1">
                <a:latin typeface="Times New Roman" pitchFamily="18" charset="0"/>
                <a:cs typeface="Times New Roman" pitchFamily="18" charset="0"/>
              </a:rPr>
              <a:t>Ол</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жұлынның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мидың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көптеген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ішкі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мүшелердің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сауыты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болғандықтан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қорғану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қызметін</a:t>
            </a:r>
            <a:r>
              <a:rPr lang="ru-RU" dirty="0">
                <a:latin typeface="Times New Roman" pitchFamily="18" charset="0"/>
                <a:cs typeface="Times New Roman" pitchFamily="18" charset="0"/>
              </a:rPr>
              <a:t> де </a:t>
            </a:r>
            <a:r>
              <a:rPr lang="ru-RU" dirty="0" err="1">
                <a:latin typeface="Times New Roman" pitchFamily="18" charset="0"/>
                <a:cs typeface="Times New Roman" pitchFamily="18" charset="0"/>
              </a:rPr>
              <a:t>атқарады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яғни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жұмсақ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мүшелерді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жүрек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бауыр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өкпе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ішек-қарын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бүйрек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т.б</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соққыдан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басқа</a:t>
            </a:r>
            <a:r>
              <a:rPr lang="ru-RU" dirty="0">
                <a:latin typeface="Times New Roman" pitchFamily="18" charset="0"/>
                <a:cs typeface="Times New Roman" pitchFamily="18" charset="0"/>
              </a:rPr>
              <a:t> да </a:t>
            </a:r>
            <a:r>
              <a:rPr lang="ru-RU" dirty="0" err="1">
                <a:latin typeface="Times New Roman" pitchFamily="18" charset="0"/>
                <a:cs typeface="Times New Roman" pitchFamily="18" charset="0"/>
              </a:rPr>
              <a:t>түрлі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жағымсыз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әсерлерден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қорғайды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алмасуына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әсіресе</a:t>
            </a:r>
            <a:r>
              <a:rPr lang="ru-RU" dirty="0">
                <a:latin typeface="Times New Roman" pitchFamily="18" charset="0"/>
                <a:cs typeface="Times New Roman" pitchFamily="18" charset="0"/>
              </a:rPr>
              <a:t> минерал </a:t>
            </a:r>
            <a:r>
              <a:rPr lang="ru-RU" dirty="0" err="1">
                <a:latin typeface="Times New Roman" pitchFamily="18" charset="0"/>
                <a:cs typeface="Times New Roman" pitchFamily="18" charset="0"/>
              </a:rPr>
              <a:t>заттарының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мөлшерін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деңгейде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сақтауға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қатысады</a:t>
            </a:r>
            <a:r>
              <a:rPr lang="ru-RU" dirty="0" smtClean="0">
                <a:latin typeface="Times New Roman" pitchFamily="18" charset="0"/>
                <a:cs typeface="Times New Roman" pitchFamily="18" charset="0"/>
              </a:rPr>
              <a:t>.</a:t>
            </a:r>
          </a:p>
        </p:txBody>
      </p:sp>
      <p:pic>
        <p:nvPicPr>
          <p:cNvPr id="5" name="Содержимое 4"/>
          <p:cNvPicPr>
            <a:picLocks/>
          </p:cNvPicPr>
          <p:nvPr/>
        </p:nvPicPr>
        <p:blipFill>
          <a:blip r:embed="rId2" cstate="print"/>
          <a:srcRect l="38681" t="24636" r="39247" b="3769"/>
          <a:stretch>
            <a:fillRect/>
          </a:stretch>
        </p:blipFill>
        <p:spPr>
          <a:xfrm>
            <a:off x="5872832" y="764704"/>
            <a:ext cx="2947639" cy="5832648"/>
          </a:xfrm>
          <a:prstGeom prst="rect">
            <a:avLst/>
          </a:prstGeom>
          <a:effectLst>
            <a:glow rad="139700">
              <a:schemeClr val="accent4">
                <a:satMod val="175000"/>
                <a:alpha val="40000"/>
              </a:schemeClr>
            </a:glow>
            <a:softEdge rad="112500"/>
          </a:effectLst>
        </p:spPr>
      </p:pic>
    </p:spTree>
    <p:extLst>
      <p:ext uri="{BB962C8B-B14F-4D97-AF65-F5344CB8AC3E}">
        <p14:creationId xmlns:p14="http://schemas.microsoft.com/office/powerpoint/2010/main" xmlns="" val="3595883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0" y="476672"/>
            <a:ext cx="4860032" cy="5530619"/>
          </a:xfrm>
        </p:spPr>
        <p:txBody>
          <a:bodyPr>
            <a:normAutofit fontScale="92500" lnSpcReduction="10000"/>
          </a:bodyPr>
          <a:lstStyle/>
          <a:p>
            <a:pPr algn="just" fontAlgn="base"/>
            <a:r>
              <a:rPr lang="ru-RU" dirty="0" err="1">
                <a:latin typeface="Times New Roman" pitchFamily="18" charset="0"/>
                <a:cs typeface="Times New Roman" pitchFamily="18" charset="0"/>
              </a:rPr>
              <a:t>Сүйектің</a:t>
            </a:r>
            <a:r>
              <a:rPr lang="ru-RU" dirty="0">
                <a:latin typeface="Times New Roman" pitchFamily="18" charset="0"/>
                <a:cs typeface="Times New Roman" pitchFamily="18" charset="0"/>
              </a:rPr>
              <a:t> 1/3 </a:t>
            </a:r>
            <a:r>
              <a:rPr lang="ru-RU" dirty="0" err="1">
                <a:latin typeface="Times New Roman" pitchFamily="18" charset="0"/>
                <a:cs typeface="Times New Roman" pitchFamily="18" charset="0"/>
              </a:rPr>
              <a:t>бөлігі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органикалық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2/3 </a:t>
            </a:r>
            <a:r>
              <a:rPr lang="ru-RU" dirty="0" err="1">
                <a:latin typeface="Times New Roman" pitchFamily="18" charset="0"/>
                <a:cs typeface="Times New Roman" pitchFamily="18" charset="0"/>
              </a:rPr>
              <a:t>бөлігі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бейорганикалық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заттардан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тұрады</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Сүйектің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құрамы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атқаратын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қызметіне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адамның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қарай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әртүрлі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келеді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Салмақ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түсетін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сүйектерде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мысалы</a:t>
            </a:r>
            <a:r>
              <a:rPr lang="ru-RU" dirty="0">
                <a:latin typeface="Times New Roman" pitchFamily="18" charset="0"/>
                <a:cs typeface="Times New Roman" pitchFamily="18" charset="0"/>
              </a:rPr>
              <a:t>, бел </a:t>
            </a:r>
            <a:r>
              <a:rPr lang="ru-RU" dirty="0" err="1">
                <a:latin typeface="Times New Roman" pitchFamily="18" charset="0"/>
                <a:cs typeface="Times New Roman" pitchFamily="18" charset="0"/>
              </a:rPr>
              <a:t>омыртқа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жамбас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аяқ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сүйектерінде</a:t>
            </a:r>
            <a:r>
              <a:rPr lang="ru-RU" dirty="0">
                <a:latin typeface="Times New Roman" pitchFamily="18" charset="0"/>
                <a:cs typeface="Times New Roman" pitchFamily="18" charset="0"/>
              </a:rPr>
              <a:t> минерал </a:t>
            </a:r>
            <a:r>
              <a:rPr lang="ru-RU" dirty="0" err="1">
                <a:latin typeface="Times New Roman" pitchFamily="18" charset="0"/>
                <a:cs typeface="Times New Roman" pitchFamily="18" charset="0"/>
              </a:rPr>
              <a:t>заттары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көбірек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болады</a:t>
            </a:r>
            <a:r>
              <a:rPr lang="ru-RU" dirty="0">
                <a:latin typeface="Times New Roman" pitchFamily="18" charset="0"/>
                <a:cs typeface="Times New Roman" pitchFamily="18" charset="0"/>
              </a:rPr>
              <a:t>.</a:t>
            </a:r>
          </a:p>
          <a:p>
            <a:pPr algn="just" fontAlgn="base"/>
            <a:r>
              <a:rPr lang="ru-RU" dirty="0" err="1">
                <a:latin typeface="Times New Roman" pitchFamily="18" charset="0"/>
                <a:cs typeface="Times New Roman" pitchFamily="18" charset="0"/>
              </a:rPr>
              <a:t>Жас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балалардың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сүйегінде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органикалық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заттар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ересек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адамда</a:t>
            </a:r>
            <a:r>
              <a:rPr lang="ru-RU" dirty="0">
                <a:latin typeface="Times New Roman" pitchFamily="18" charset="0"/>
                <a:cs typeface="Times New Roman" pitchFamily="18" charset="0"/>
              </a:rPr>
              <a:t> минерал </a:t>
            </a:r>
            <a:r>
              <a:rPr lang="ru-RU" dirty="0" err="1">
                <a:latin typeface="Times New Roman" pitchFamily="18" charset="0"/>
                <a:cs typeface="Times New Roman" pitchFamily="18" charset="0"/>
              </a:rPr>
              <a:t>заттары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көбірек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болады</a:t>
            </a:r>
            <a:r>
              <a:rPr lang="ru-RU" dirty="0">
                <a:latin typeface="Times New Roman" pitchFamily="18" charset="0"/>
                <a:cs typeface="Times New Roman" pitchFamily="18" charset="0"/>
              </a:rPr>
              <a:t>.</a:t>
            </a:r>
          </a:p>
          <a:p>
            <a:endParaRPr lang="ru-RU" dirty="0"/>
          </a:p>
        </p:txBody>
      </p:sp>
      <p:sp>
        <p:nvSpPr>
          <p:cNvPr id="3" name="Объект 2"/>
          <p:cNvSpPr>
            <a:spLocks noGrp="1"/>
          </p:cNvSpPr>
          <p:nvPr>
            <p:ph sz="half" idx="2"/>
          </p:nvPr>
        </p:nvSpPr>
        <p:spPr/>
        <p:txBody>
          <a:bodyPr>
            <a:normAutofit fontScale="92500" lnSpcReduction="10000"/>
          </a:bodyPr>
          <a:lstStyle/>
          <a:p>
            <a:pPr marL="109728" indent="0">
              <a:buNone/>
            </a:pPr>
            <a:r>
              <a:rPr lang="kk-KZ" b="1" dirty="0" smtClean="0"/>
              <a:t> </a:t>
            </a:r>
            <a:endParaRPr lang="ru-RU" b="1" dirty="0"/>
          </a:p>
        </p:txBody>
      </p:sp>
      <p:sp>
        <p:nvSpPr>
          <p:cNvPr id="4" name="Заголовок 3"/>
          <p:cNvSpPr>
            <a:spLocks noGrp="1"/>
          </p:cNvSpPr>
          <p:nvPr>
            <p:ph type="title"/>
          </p:nvPr>
        </p:nvSpPr>
        <p:spPr/>
        <p:txBody>
          <a:bodyPr/>
          <a:lstStyle/>
          <a:p>
            <a:r>
              <a:rPr lang="kk-KZ" dirty="0" smtClean="0"/>
              <a:t> </a:t>
            </a:r>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60032" y="908720"/>
            <a:ext cx="4484227" cy="4824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39425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kk-KZ" b="1" dirty="0" smtClean="0">
                <a:latin typeface="Times New Roman" pitchFamily="18" charset="0"/>
                <a:cs typeface="Times New Roman" pitchFamily="18" charset="0"/>
              </a:rPr>
              <a:t>І. Кіріспе бөлім</a:t>
            </a:r>
          </a:p>
          <a:p>
            <a:r>
              <a:rPr lang="kk-KZ" b="1" dirty="0" smtClean="0">
                <a:latin typeface="Times New Roman" pitchFamily="18" charset="0"/>
                <a:cs typeface="Times New Roman" pitchFamily="18" charset="0"/>
              </a:rPr>
              <a:t>ІІ. Негізгі бөлім</a:t>
            </a:r>
          </a:p>
          <a:p>
            <a:r>
              <a:rPr lang="kk-KZ" dirty="0">
                <a:latin typeface="Times New Roman" pitchFamily="18" charset="0"/>
                <a:cs typeface="Times New Roman" pitchFamily="18" charset="0"/>
              </a:rPr>
              <a:t>а</a:t>
            </a:r>
            <a:r>
              <a:rPr lang="kk-KZ" dirty="0" smtClean="0">
                <a:latin typeface="Times New Roman" pitchFamily="18" charset="0"/>
                <a:cs typeface="Times New Roman" pitchFamily="18" charset="0"/>
              </a:rPr>
              <a:t>) Жұлынның жас ерекшеліктері</a:t>
            </a:r>
          </a:p>
          <a:p>
            <a:r>
              <a:rPr lang="kk-KZ" dirty="0" smtClean="0">
                <a:latin typeface="Times New Roman" pitchFamily="18" charset="0"/>
                <a:cs typeface="Times New Roman" pitchFamily="18" charset="0"/>
              </a:rPr>
              <a:t>б) Бас миының онтогенезі</a:t>
            </a:r>
          </a:p>
          <a:p>
            <a:r>
              <a:rPr lang="kk-KZ" dirty="0">
                <a:latin typeface="Times New Roman" pitchFamily="18" charset="0"/>
                <a:cs typeface="Times New Roman" pitchFamily="18" charset="0"/>
              </a:rPr>
              <a:t>в</a:t>
            </a:r>
            <a:r>
              <a:rPr lang="kk-KZ" dirty="0" smtClean="0">
                <a:latin typeface="Times New Roman" pitchFamily="18" charset="0"/>
                <a:cs typeface="Times New Roman" pitchFamily="18" charset="0"/>
              </a:rPr>
              <a:t>) Бас миының жас ерекшеліктері</a:t>
            </a:r>
          </a:p>
          <a:p>
            <a:r>
              <a:rPr lang="kk-KZ" dirty="0">
                <a:latin typeface="Times New Roman" pitchFamily="18" charset="0"/>
                <a:cs typeface="Times New Roman" pitchFamily="18" charset="0"/>
              </a:rPr>
              <a:t>г</a:t>
            </a:r>
            <a:r>
              <a:rPr lang="kk-KZ" dirty="0" smtClean="0">
                <a:latin typeface="Times New Roman" pitchFamily="18" charset="0"/>
                <a:cs typeface="Times New Roman" pitchFamily="18" charset="0"/>
              </a:rPr>
              <a:t>) Сүйектер мен бұлшық еттердің жас ерекшеліктері</a:t>
            </a:r>
          </a:p>
          <a:p>
            <a:r>
              <a:rPr lang="kk-KZ" b="1" dirty="0" smtClean="0">
                <a:latin typeface="Times New Roman" pitchFamily="18" charset="0"/>
                <a:cs typeface="Times New Roman" pitchFamily="18" charset="0"/>
              </a:rPr>
              <a:t>ІІІ. Қорытынды</a:t>
            </a:r>
          </a:p>
          <a:p>
            <a:r>
              <a:rPr lang="kk-KZ" b="1" dirty="0" smtClean="0">
                <a:latin typeface="Times New Roman" pitchFamily="18" charset="0"/>
                <a:cs typeface="Times New Roman" pitchFamily="18" charset="0"/>
              </a:rPr>
              <a:t>І</a:t>
            </a:r>
            <a:r>
              <a:rPr lang="en-US" b="1" dirty="0" smtClean="0">
                <a:latin typeface="Times New Roman" pitchFamily="18" charset="0"/>
                <a:cs typeface="Times New Roman" pitchFamily="18" charset="0"/>
              </a:rPr>
              <a:t>V</a:t>
            </a:r>
            <a:r>
              <a:rPr lang="kk-KZ" b="1" dirty="0" smtClean="0">
                <a:latin typeface="Times New Roman" pitchFamily="18" charset="0"/>
                <a:cs typeface="Times New Roman" pitchFamily="18" charset="0"/>
              </a:rPr>
              <a:t>. Пайдаланылған әдебиеттер</a:t>
            </a:r>
            <a:endParaRPr lang="ru-RU" b="1"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kk-KZ" dirty="0" smtClean="0"/>
              <a:t>Жоспары:</a:t>
            </a:r>
            <a:endParaRPr lang="ru-RU" dirty="0"/>
          </a:p>
        </p:txBody>
      </p:sp>
    </p:spTree>
    <p:extLst>
      <p:ext uri="{BB962C8B-B14F-4D97-AF65-F5344CB8AC3E}">
        <p14:creationId xmlns:p14="http://schemas.microsoft.com/office/powerpoint/2010/main" xmlns="" val="3789583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04048" y="188640"/>
            <a:ext cx="3600400" cy="1566685"/>
          </a:xfrm>
        </p:spPr>
        <p:style>
          <a:lnRef idx="2">
            <a:schemeClr val="accent4"/>
          </a:lnRef>
          <a:fillRef idx="1">
            <a:schemeClr val="lt1"/>
          </a:fillRef>
          <a:effectRef idx="0">
            <a:schemeClr val="accent4"/>
          </a:effectRef>
          <a:fontRef idx="minor">
            <a:schemeClr val="dk1"/>
          </a:fontRef>
        </p:style>
        <p:txBody>
          <a:bodyPr>
            <a:normAutofit/>
          </a:bodyPr>
          <a:lstStyle/>
          <a:p>
            <a:pPr algn="ctr"/>
            <a:r>
              <a:rPr lang="kk-KZ" dirty="0" smtClean="0">
                <a:latin typeface="Times New Roman" pitchFamily="18" charset="0"/>
                <a:cs typeface="Times New Roman" pitchFamily="18" charset="0"/>
              </a:rPr>
              <a:t> Ұрықтың сүйектері</a:t>
            </a:r>
            <a:endParaRPr lang="ru-RU" dirty="0">
              <a:latin typeface="Times New Roman" pitchFamily="18" charset="0"/>
              <a:cs typeface="Times New Roman" pitchFamily="18" charset="0"/>
            </a:endParaRPr>
          </a:p>
        </p:txBody>
      </p:sp>
      <p:sp>
        <p:nvSpPr>
          <p:cNvPr id="2" name="Объект 1"/>
          <p:cNvSpPr>
            <a:spLocks noGrp="1"/>
          </p:cNvSpPr>
          <p:nvPr>
            <p:ph sz="quarter" idx="13"/>
          </p:nvPr>
        </p:nvSpPr>
        <p:spPr/>
        <p:txBody>
          <a:bodyPr/>
          <a:lstStyle/>
          <a:p>
            <a:pPr marL="109728" indent="0">
              <a:buNone/>
            </a:pPr>
            <a:r>
              <a:rPr lang="kk-KZ" dirty="0" smtClean="0"/>
              <a:t> </a:t>
            </a:r>
            <a:endParaRPr lang="ru-RU" dirty="0"/>
          </a:p>
        </p:txBody>
      </p:sp>
      <p:sp>
        <p:nvSpPr>
          <p:cNvPr id="3" name="Объект 2"/>
          <p:cNvSpPr>
            <a:spLocks noGrp="1"/>
          </p:cNvSpPr>
          <p:nvPr>
            <p:ph sz="quarter" idx="14"/>
          </p:nvPr>
        </p:nvSpPr>
        <p:spPr>
          <a:xfrm>
            <a:off x="4648200" y="2204864"/>
            <a:ext cx="4038600" cy="3802427"/>
          </a:xfrm>
        </p:spPr>
        <p:style>
          <a:lnRef idx="3">
            <a:schemeClr val="lt1"/>
          </a:lnRef>
          <a:fillRef idx="1">
            <a:schemeClr val="accent2"/>
          </a:fillRef>
          <a:effectRef idx="1">
            <a:schemeClr val="accent2"/>
          </a:effectRef>
          <a:fontRef idx="minor">
            <a:schemeClr val="lt1"/>
          </a:fontRef>
        </p:style>
        <p:txBody>
          <a:bodyPr/>
          <a:lstStyle/>
          <a:p>
            <a:pPr marL="109728" indent="0">
              <a:buNone/>
            </a:pPr>
            <a:r>
              <a:rPr lang="kk-KZ"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1-</a:t>
            </a:r>
            <a:r>
              <a:rPr lang="kk-KZ" sz="2800" b="1" dirty="0" smtClean="0">
                <a:latin typeface="Times New Roman" pitchFamily="18" charset="0"/>
                <a:cs typeface="Times New Roman" pitchFamily="18" charset="0"/>
              </a:rPr>
              <a:t>бас сүйектері;</a:t>
            </a:r>
            <a:endParaRPr lang="en-US" sz="2800" b="1" dirty="0" smtClean="0">
              <a:latin typeface="Times New Roman" pitchFamily="18" charset="0"/>
              <a:cs typeface="Times New Roman" pitchFamily="18" charset="0"/>
            </a:endParaRPr>
          </a:p>
          <a:p>
            <a:pPr marL="109728" indent="0">
              <a:buNone/>
            </a:pPr>
            <a:r>
              <a:rPr lang="en-US" sz="2800" b="1" dirty="0" smtClean="0">
                <a:latin typeface="Times New Roman" pitchFamily="18" charset="0"/>
                <a:cs typeface="Times New Roman" pitchFamily="18" charset="0"/>
              </a:rPr>
              <a:t>2-</a:t>
            </a:r>
            <a:r>
              <a:rPr lang="kk-KZ" sz="2800" b="1" dirty="0" smtClean="0">
                <a:latin typeface="Times New Roman" pitchFamily="18" charset="0"/>
                <a:cs typeface="Times New Roman" pitchFamily="18" charset="0"/>
              </a:rPr>
              <a:t>қол сүйектері;</a:t>
            </a:r>
            <a:endParaRPr lang="en-US" sz="2800" b="1" dirty="0" smtClean="0">
              <a:latin typeface="Times New Roman" pitchFamily="18" charset="0"/>
              <a:cs typeface="Times New Roman" pitchFamily="18" charset="0"/>
            </a:endParaRPr>
          </a:p>
          <a:p>
            <a:pPr marL="109728" indent="0">
              <a:buNone/>
            </a:pPr>
            <a:r>
              <a:rPr lang="en-US" sz="2800" b="1" dirty="0" smtClean="0">
                <a:latin typeface="Times New Roman" pitchFamily="18" charset="0"/>
                <a:cs typeface="Times New Roman" pitchFamily="18" charset="0"/>
              </a:rPr>
              <a:t>3-</a:t>
            </a:r>
            <a:r>
              <a:rPr lang="kk-KZ" sz="2800" b="1" dirty="0" smtClean="0">
                <a:latin typeface="Times New Roman" pitchFamily="18" charset="0"/>
                <a:cs typeface="Times New Roman" pitchFamily="18" charset="0"/>
              </a:rPr>
              <a:t>кеуде;</a:t>
            </a:r>
            <a:endParaRPr lang="en-US" sz="2800" b="1" dirty="0" smtClean="0">
              <a:latin typeface="Times New Roman" pitchFamily="18" charset="0"/>
              <a:cs typeface="Times New Roman" pitchFamily="18" charset="0"/>
            </a:endParaRPr>
          </a:p>
          <a:p>
            <a:pPr marL="109728" indent="0">
              <a:buNone/>
            </a:pPr>
            <a:r>
              <a:rPr lang="en-US" sz="2800" b="1" dirty="0" smtClean="0">
                <a:latin typeface="Times New Roman" pitchFamily="18" charset="0"/>
                <a:cs typeface="Times New Roman" pitchFamily="18" charset="0"/>
              </a:rPr>
              <a:t>4-</a:t>
            </a:r>
            <a:r>
              <a:rPr lang="kk-KZ" sz="2800" b="1" dirty="0" smtClean="0">
                <a:latin typeface="Times New Roman" pitchFamily="18" charset="0"/>
                <a:cs typeface="Times New Roman" pitchFamily="18" charset="0"/>
              </a:rPr>
              <a:t>омыртқа жотасы;</a:t>
            </a:r>
            <a:endParaRPr lang="en-US" sz="2800" b="1" dirty="0" smtClean="0">
              <a:latin typeface="Times New Roman" pitchFamily="18" charset="0"/>
              <a:cs typeface="Times New Roman" pitchFamily="18" charset="0"/>
            </a:endParaRPr>
          </a:p>
          <a:p>
            <a:pPr marL="109728" indent="0">
              <a:buNone/>
            </a:pPr>
            <a:r>
              <a:rPr lang="en-US" sz="2800" b="1" dirty="0" smtClean="0">
                <a:latin typeface="Times New Roman" pitchFamily="18" charset="0"/>
                <a:cs typeface="Times New Roman" pitchFamily="18" charset="0"/>
              </a:rPr>
              <a:t>5-</a:t>
            </a:r>
            <a:r>
              <a:rPr lang="kk-KZ" sz="2800" b="1" dirty="0" smtClean="0">
                <a:latin typeface="Times New Roman" pitchFamily="18" charset="0"/>
                <a:cs typeface="Times New Roman" pitchFamily="18" charset="0"/>
              </a:rPr>
              <a:t>жамбас сүйектері;</a:t>
            </a:r>
            <a:endParaRPr lang="en-US" sz="2800" b="1" dirty="0" smtClean="0">
              <a:latin typeface="Times New Roman" pitchFamily="18" charset="0"/>
              <a:cs typeface="Times New Roman" pitchFamily="18" charset="0"/>
            </a:endParaRPr>
          </a:p>
          <a:p>
            <a:pPr marL="109728" indent="0">
              <a:buNone/>
            </a:pPr>
            <a:r>
              <a:rPr lang="en-US" sz="2800" b="1" dirty="0" smtClean="0">
                <a:latin typeface="Times New Roman" pitchFamily="18" charset="0"/>
                <a:cs typeface="Times New Roman" pitchFamily="18" charset="0"/>
              </a:rPr>
              <a:t>6-</a:t>
            </a:r>
            <a:r>
              <a:rPr lang="kk-KZ" sz="2800" b="1" dirty="0" smtClean="0">
                <a:latin typeface="Times New Roman" pitchFamily="18" charset="0"/>
                <a:cs typeface="Times New Roman" pitchFamily="18" charset="0"/>
              </a:rPr>
              <a:t>аяқ сүйектері.</a:t>
            </a:r>
            <a:endParaRPr lang="ru-RU" sz="2800" b="1" dirty="0">
              <a:latin typeface="Times New Roman" pitchFamily="18" charset="0"/>
              <a:cs typeface="Times New Roman" pitchFamily="18" charset="0"/>
            </a:endParaRPr>
          </a:p>
        </p:txBody>
      </p:sp>
      <p:pic>
        <p:nvPicPr>
          <p:cNvPr id="12290" name="Picture 2" descr="фото Скелет плода"/>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7" y="188640"/>
            <a:ext cx="4497497" cy="6314198"/>
          </a:xfrm>
          <a:prstGeom prst="rect">
            <a:avLst/>
          </a:prstGeom>
          <a:extLst/>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xmlns="" val="1537792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kk-KZ" dirty="0" smtClean="0"/>
              <a:t> </a:t>
            </a:r>
            <a:endParaRPr lang="ru-RU" dirty="0"/>
          </a:p>
        </p:txBody>
      </p:sp>
      <p:sp>
        <p:nvSpPr>
          <p:cNvPr id="2" name="Объект 1"/>
          <p:cNvSpPr>
            <a:spLocks noGrp="1"/>
          </p:cNvSpPr>
          <p:nvPr>
            <p:ph sz="quarter" idx="1"/>
          </p:nvPr>
        </p:nvSpPr>
        <p:spPr>
          <a:xfrm>
            <a:off x="179512" y="476672"/>
            <a:ext cx="5040560" cy="6192688"/>
          </a:xfrm>
        </p:spPr>
        <p:style>
          <a:lnRef idx="1">
            <a:schemeClr val="dk1"/>
          </a:lnRef>
          <a:fillRef idx="2">
            <a:schemeClr val="dk1"/>
          </a:fillRef>
          <a:effectRef idx="1">
            <a:schemeClr val="dk1"/>
          </a:effectRef>
          <a:fontRef idx="minor">
            <a:schemeClr val="dk1"/>
          </a:fontRef>
        </p:style>
        <p:txBody>
          <a:bodyPr>
            <a:normAutofit fontScale="92500" lnSpcReduction="10000"/>
          </a:bodyPr>
          <a:lstStyle/>
          <a:p>
            <a:pPr algn="just"/>
            <a:r>
              <a:rPr lang="kk-KZ" dirty="0" smtClean="0">
                <a:latin typeface="Times New Roman" pitchFamily="18" charset="0"/>
                <a:cs typeface="Times New Roman" pitchFamily="18" charset="0"/>
              </a:rPr>
              <a:t>Нәрестелерде сүйектердің саны </a:t>
            </a:r>
            <a:r>
              <a:rPr lang="ru-RU" dirty="0" smtClean="0">
                <a:latin typeface="Times New Roman" pitchFamily="18" charset="0"/>
                <a:cs typeface="Times New Roman" pitchFamily="18" charset="0"/>
              </a:rPr>
              <a:t>27</a:t>
            </a:r>
            <a:r>
              <a:rPr lang="en-US" dirty="0" smtClean="0">
                <a:latin typeface="Times New Roman" pitchFamily="18" charset="0"/>
                <a:cs typeface="Times New Roman" pitchFamily="18" charset="0"/>
              </a:rPr>
              <a:t>0-</a:t>
            </a:r>
            <a:r>
              <a:rPr lang="ru-RU" dirty="0" err="1" smtClean="0">
                <a:latin typeface="Times New Roman" pitchFamily="18" charset="0"/>
                <a:cs typeface="Times New Roman" pitchFamily="18" charset="0"/>
              </a:rPr>
              <a:t>тей</a:t>
            </a:r>
            <a:r>
              <a:rPr lang="kk-KZ" dirty="0" smtClean="0">
                <a:latin typeface="Times New Roman" pitchFamily="18" charset="0"/>
                <a:cs typeface="Times New Roman" pitchFamily="18" charset="0"/>
              </a:rPr>
              <a:t> болатындығы дәлелденген. Балалардың сүйектері толығымен </a:t>
            </a:r>
            <a:r>
              <a:rPr lang="ru-RU" dirty="0" smtClean="0">
                <a:latin typeface="Times New Roman" pitchFamily="18" charset="0"/>
                <a:cs typeface="Times New Roman" pitchFamily="18" charset="0"/>
              </a:rPr>
              <a:t>12 </a:t>
            </a:r>
            <a:r>
              <a:rPr lang="ru-RU" dirty="0" err="1" smtClean="0">
                <a:latin typeface="Times New Roman" pitchFamily="18" charset="0"/>
                <a:cs typeface="Times New Roman" pitchFamily="18" charset="0"/>
              </a:rPr>
              <a:t>жаста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қалыптасады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r>
              <a:rPr lang="kk-KZ" dirty="0" smtClean="0">
                <a:latin typeface="Times New Roman" pitchFamily="18" charset="0"/>
                <a:cs typeface="Times New Roman" pitchFamily="18" charset="0"/>
              </a:rPr>
              <a:t>Нәрестелердің сүйектерінің құрамында фтор, алюминий, цинк, магний, кальций, мыс, фософор сияқты элементтер болады. Құрамында минералды тұздар аз болғандықтан сынғыш, пішінін тез өзгертеді. Сондықтан баланың сүйектері мықты болу үшін туылғанға дейін және кейін осы элементтері бар тағамдарды көбірек қабылдауы керек. Бұл элементтердің барлығын нәресте анасының сүті арқылы алады.</a:t>
            </a:r>
            <a:endParaRPr lang="ru-RU" dirty="0">
              <a:latin typeface="Times New Roman" pitchFamily="18" charset="0"/>
              <a:cs typeface="Times New Roman" pitchFamily="18" charset="0"/>
            </a:endParaRPr>
          </a:p>
        </p:txBody>
      </p:sp>
      <p:sp>
        <p:nvSpPr>
          <p:cNvPr id="3" name="Объект 2"/>
          <p:cNvSpPr>
            <a:spLocks noGrp="1"/>
          </p:cNvSpPr>
          <p:nvPr>
            <p:ph sz="quarter" idx="2"/>
          </p:nvPr>
        </p:nvSpPr>
        <p:spPr/>
        <p:txBody>
          <a:bodyPr>
            <a:normAutofit fontScale="92500" lnSpcReduction="10000"/>
          </a:bodyPr>
          <a:lstStyle/>
          <a:p>
            <a:pPr marL="109728" indent="0">
              <a:buNone/>
            </a:pPr>
            <a:r>
              <a:rPr lang="kk-KZ" dirty="0" smtClean="0"/>
              <a:t> </a:t>
            </a:r>
            <a:endParaRPr lang="ru-RU" dirty="0"/>
          </a:p>
        </p:txBody>
      </p:sp>
      <p:pic>
        <p:nvPicPr>
          <p:cNvPr id="13314" name="Picture 2" descr="Картинки по запросу кости новорожденного"/>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92080" y="223409"/>
            <a:ext cx="4968552" cy="66008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4937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kk-KZ" dirty="0" smtClean="0"/>
              <a:t> </a:t>
            </a:r>
            <a:endParaRPr lang="ru-RU" dirty="0"/>
          </a:p>
        </p:txBody>
      </p:sp>
      <p:sp>
        <p:nvSpPr>
          <p:cNvPr id="2" name="Объект 1"/>
          <p:cNvSpPr>
            <a:spLocks noGrp="1"/>
          </p:cNvSpPr>
          <p:nvPr>
            <p:ph sz="half" idx="1"/>
          </p:nvPr>
        </p:nvSpPr>
        <p:spPr>
          <a:xfrm>
            <a:off x="457200" y="692695"/>
            <a:ext cx="8291264" cy="2291109"/>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just"/>
            <a:r>
              <a:rPr lang="ru-RU" dirty="0" err="1">
                <a:latin typeface="Times New Roman" pitchFamily="18" charset="0"/>
                <a:cs typeface="Times New Roman" pitchFamily="18" charset="0"/>
              </a:rPr>
              <a:t>Жаңа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туған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сәбидің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омыртқа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жотасында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физиологиялық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иілімдері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болмайды</a:t>
            </a:r>
            <a:r>
              <a:rPr lang="ru-RU" dirty="0">
                <a:latin typeface="Times New Roman" pitchFamily="18" charset="0"/>
                <a:cs typeface="Times New Roman" pitchFamily="18" charset="0"/>
              </a:rPr>
              <a:t>, 2-3 айда </a:t>
            </a:r>
            <a:r>
              <a:rPr lang="ru-RU" dirty="0" err="1">
                <a:latin typeface="Times New Roman" pitchFamily="18" charset="0"/>
                <a:cs typeface="Times New Roman" pitchFamily="18" charset="0"/>
              </a:rPr>
              <a:t>баланың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мойыны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бекігеннен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кейін</a:t>
            </a:r>
            <a:r>
              <a:rPr lang="ru-RU" dirty="0">
                <a:latin typeface="Times New Roman" pitchFamily="18" charset="0"/>
                <a:cs typeface="Times New Roman" pitchFamily="18" charset="0"/>
              </a:rPr>
              <a:t> </a:t>
            </a:r>
            <a:r>
              <a:rPr lang="ru-RU" b="1" dirty="0" err="1">
                <a:latin typeface="Times New Roman" pitchFamily="18" charset="0"/>
                <a:cs typeface="Times New Roman" pitchFamily="18" charset="0"/>
              </a:rPr>
              <a:t>мойын</a:t>
            </a:r>
            <a:r>
              <a:rPr lang="ru-RU" b="1" dirty="0">
                <a:latin typeface="Times New Roman" pitchFamily="18" charset="0"/>
                <a:cs typeface="Times New Roman" pitchFamily="18" charset="0"/>
              </a:rPr>
              <a:t> лордозы</a:t>
            </a:r>
            <a:r>
              <a:rPr lang="ru-RU" dirty="0">
                <a:latin typeface="Times New Roman" pitchFamily="18" charset="0"/>
                <a:cs typeface="Times New Roman" pitchFamily="18" charset="0"/>
              </a:rPr>
              <a:t>, 6 </a:t>
            </a:r>
            <a:r>
              <a:rPr lang="ru-RU" dirty="0" err="1">
                <a:latin typeface="Times New Roman" pitchFamily="18" charset="0"/>
                <a:cs typeface="Times New Roman" pitchFamily="18" charset="0"/>
              </a:rPr>
              <a:t>айдан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кейін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отыра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бастағанда</a:t>
            </a:r>
            <a:r>
              <a:rPr lang="ru-RU" dirty="0">
                <a:latin typeface="Times New Roman" pitchFamily="18" charset="0"/>
                <a:cs typeface="Times New Roman" pitchFamily="18" charset="0"/>
              </a:rPr>
              <a:t> </a:t>
            </a:r>
            <a:r>
              <a:rPr lang="ru-RU" b="1" dirty="0" err="1">
                <a:latin typeface="Times New Roman" pitchFamily="18" charset="0"/>
                <a:cs typeface="Times New Roman" pitchFamily="18" charset="0"/>
              </a:rPr>
              <a:t>кеуде</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және</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сегізкөз</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кифоздары</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1 </a:t>
            </a:r>
            <a:r>
              <a:rPr lang="ru-RU" dirty="0" err="1">
                <a:latin typeface="Times New Roman" pitchFamily="18" charset="0"/>
                <a:cs typeface="Times New Roman" pitchFamily="18" charset="0"/>
              </a:rPr>
              <a:t>жасқа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жақындап</a:t>
            </a:r>
            <a:r>
              <a:rPr lang="ru-RU" dirty="0">
                <a:latin typeface="Times New Roman" pitchFamily="18" charset="0"/>
                <a:cs typeface="Times New Roman" pitchFamily="18" charset="0"/>
              </a:rPr>
              <a:t>, бала </a:t>
            </a:r>
            <a:r>
              <a:rPr lang="ru-RU" dirty="0" err="1">
                <a:latin typeface="Times New Roman" pitchFamily="18" charset="0"/>
                <a:cs typeface="Times New Roman" pitchFamily="18" charset="0"/>
              </a:rPr>
              <a:t>жүре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бастағанда</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бел лордозы </a:t>
            </a:r>
            <a:r>
              <a:rPr lang="ru-RU" dirty="0" err="1">
                <a:latin typeface="Times New Roman" pitchFamily="18" charset="0"/>
                <a:cs typeface="Times New Roman" pitchFamily="18" charset="0"/>
              </a:rPr>
              <a:t>пайда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болады</a:t>
            </a:r>
            <a:r>
              <a:rPr lang="ru-RU" dirty="0">
                <a:latin typeface="Times New Roman" pitchFamily="18" charset="0"/>
                <a:cs typeface="Times New Roman" pitchFamily="18" charset="0"/>
              </a:rPr>
              <a:t>.</a:t>
            </a:r>
          </a:p>
        </p:txBody>
      </p:sp>
      <p:sp>
        <p:nvSpPr>
          <p:cNvPr id="3" name="Объект 2"/>
          <p:cNvSpPr>
            <a:spLocks noGrp="1"/>
          </p:cNvSpPr>
          <p:nvPr>
            <p:ph sz="half" idx="2"/>
          </p:nvPr>
        </p:nvSpPr>
        <p:spPr/>
        <p:txBody>
          <a:bodyPr>
            <a:normAutofit lnSpcReduction="10000"/>
          </a:bodyPr>
          <a:lstStyle/>
          <a:p>
            <a:r>
              <a:rPr lang="kk-KZ" dirty="0" smtClean="0"/>
              <a:t> </a:t>
            </a:r>
            <a:endParaRPr lang="ru-RU" dirty="0"/>
          </a:p>
        </p:txBody>
      </p:sp>
      <p:pic>
        <p:nvPicPr>
          <p:cNvPr id="14338" name="Picture 2" descr="Картинки по запросу позвоночник новорожденного"/>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05518" y="2983805"/>
            <a:ext cx="6033492" cy="40045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1778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819472"/>
            <a:ext cx="8229600" cy="1143000"/>
          </a:xfrm>
        </p:spPr>
        <p:txBody>
          <a:bodyPr/>
          <a:lstStyle/>
          <a:p>
            <a:r>
              <a:rPr lang="kk-KZ" dirty="0" smtClean="0"/>
              <a:t> </a:t>
            </a:r>
            <a:endParaRPr lang="ru-RU" dirty="0"/>
          </a:p>
        </p:txBody>
      </p:sp>
      <p:sp>
        <p:nvSpPr>
          <p:cNvPr id="2" name="Объект 1"/>
          <p:cNvSpPr>
            <a:spLocks noGrp="1"/>
          </p:cNvSpPr>
          <p:nvPr>
            <p:ph idx="1"/>
          </p:nvPr>
        </p:nvSpPr>
        <p:spPr>
          <a:xfrm>
            <a:off x="457200" y="332656"/>
            <a:ext cx="8229600" cy="6192688"/>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just"/>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жастағы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баланың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омыртқа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жотасының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иілуі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нашар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әрі</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тұрақсыздау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 2-3 </a:t>
            </a:r>
            <a:r>
              <a:rPr lang="ru-RU" dirty="0" err="1">
                <a:latin typeface="Times New Roman" pitchFamily="18" charset="0"/>
                <a:cs typeface="Times New Roman" pitchFamily="18" charset="0"/>
              </a:rPr>
              <a:t>жаста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омыртқа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қарай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сүйектене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береді</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just"/>
            <a:r>
              <a:rPr lang="ru-RU" dirty="0">
                <a:latin typeface="Times New Roman" pitchFamily="18" charset="0"/>
                <a:cs typeface="Times New Roman" pitchFamily="18" charset="0"/>
              </a:rPr>
              <a:t>4-5 </a:t>
            </a:r>
            <a:r>
              <a:rPr lang="ru-RU" dirty="0" err="1">
                <a:latin typeface="Times New Roman" pitchFamily="18" charset="0"/>
                <a:cs typeface="Times New Roman" pitchFamily="18" charset="0"/>
              </a:rPr>
              <a:t>жасқа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дейін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омыртқалар</a:t>
            </a:r>
            <a:r>
              <a:rPr lang="ru-RU" dirty="0">
                <a:latin typeface="Times New Roman" pitchFamily="18" charset="0"/>
                <a:cs typeface="Times New Roman" pitchFamily="18" charset="0"/>
              </a:rPr>
              <a:t> тез </a:t>
            </a:r>
            <a:r>
              <a:rPr lang="ru-RU" dirty="0" err="1">
                <a:latin typeface="Times New Roman" pitchFamily="18" charset="0"/>
                <a:cs typeface="Times New Roman" pitchFamily="18" charset="0"/>
              </a:rPr>
              <a:t>өсіп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иілістері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қалыптасады</a:t>
            </a:r>
            <a:r>
              <a:rPr lang="ru-RU" dirty="0" smtClean="0">
                <a:latin typeface="Times New Roman" pitchFamily="18" charset="0"/>
                <a:cs typeface="Times New Roman" pitchFamily="18" charset="0"/>
              </a:rPr>
              <a:t>.</a:t>
            </a:r>
          </a:p>
          <a:p>
            <a:pPr algn="just"/>
            <a:r>
              <a:rPr lang="ru-RU" dirty="0" err="1">
                <a:latin typeface="Times New Roman" pitchFamily="18" charset="0"/>
                <a:cs typeface="Times New Roman" pitchFamily="18" charset="0"/>
              </a:rPr>
              <a:t>Сегізкөз</a:t>
            </a:r>
            <a:r>
              <a:rPr lang="ru-RU" dirty="0">
                <a:latin typeface="Times New Roman" pitchFamily="18" charset="0"/>
                <a:cs typeface="Times New Roman" pitchFamily="18" charset="0"/>
              </a:rPr>
              <a:t> бен </a:t>
            </a:r>
            <a:r>
              <a:rPr lang="ru-RU" dirty="0" err="1">
                <a:latin typeface="Times New Roman" pitchFamily="18" charset="0"/>
                <a:cs typeface="Times New Roman" pitchFamily="18" charset="0"/>
              </a:rPr>
              <a:t>қүйымшақ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сүйектері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біте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бастайды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Қыздарда</a:t>
            </a:r>
            <a:r>
              <a:rPr lang="ru-RU" dirty="0">
                <a:latin typeface="Times New Roman" pitchFamily="18" charset="0"/>
                <a:cs typeface="Times New Roman" pitchFamily="18" charset="0"/>
              </a:rPr>
              <a:t> 7-11, ер </a:t>
            </a:r>
            <a:r>
              <a:rPr lang="ru-RU" dirty="0" err="1">
                <a:latin typeface="Times New Roman" pitchFamily="18" charset="0"/>
                <a:cs typeface="Times New Roman" pitchFamily="18" charset="0"/>
              </a:rPr>
              <a:t>балаларда</a:t>
            </a:r>
            <a:r>
              <a:rPr lang="ru-RU" dirty="0">
                <a:latin typeface="Times New Roman" pitchFamily="18" charset="0"/>
                <a:cs typeface="Times New Roman" pitchFamily="18" charset="0"/>
              </a:rPr>
              <a:t> 7-13 </a:t>
            </a:r>
            <a:r>
              <a:rPr lang="ru-RU" dirty="0" err="1">
                <a:latin typeface="Times New Roman" pitchFamily="18" charset="0"/>
                <a:cs typeface="Times New Roman" pitchFamily="18" charset="0"/>
              </a:rPr>
              <a:t>жас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арасында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омыртқаның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денесі</a:t>
            </a:r>
            <a:r>
              <a:rPr lang="ru-RU" dirty="0">
                <a:latin typeface="Times New Roman" pitchFamily="18" charset="0"/>
                <a:cs typeface="Times New Roman" pitchFamily="18" charset="0"/>
              </a:rPr>
              <a:t> мен </a:t>
            </a:r>
            <a:r>
              <a:rPr lang="ru-RU" dirty="0" err="1">
                <a:latin typeface="Times New Roman" pitchFamily="18" charset="0"/>
                <a:cs typeface="Times New Roman" pitchFamily="18" charset="0"/>
              </a:rPr>
              <a:t>эпифиздерінің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арасында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жұқа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болса</a:t>
            </a:r>
            <a:r>
              <a:rPr lang="ru-RU" dirty="0">
                <a:latin typeface="Times New Roman" pitchFamily="18" charset="0"/>
                <a:cs typeface="Times New Roman" pitchFamily="18" charset="0"/>
              </a:rPr>
              <a:t> да, </a:t>
            </a:r>
            <a:r>
              <a:rPr lang="ru-RU" dirty="0" err="1">
                <a:latin typeface="Times New Roman" pitchFamily="18" charset="0"/>
                <a:cs typeface="Times New Roman" pitchFamily="18" charset="0"/>
              </a:rPr>
              <a:t>шеміршекті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қабаты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сақталады</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Омыртқааралық</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шеміршектер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қалың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болғандықтан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омыртқалар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әлі</a:t>
            </a:r>
            <a:r>
              <a:rPr lang="ru-RU" dirty="0">
                <a:latin typeface="Times New Roman" pitchFamily="18" charset="0"/>
                <a:cs typeface="Times New Roman" pitchFamily="18" charset="0"/>
              </a:rPr>
              <a:t> де </a:t>
            </a:r>
            <a:r>
              <a:rPr lang="ru-RU" dirty="0" err="1">
                <a:latin typeface="Times New Roman" pitchFamily="18" charset="0"/>
                <a:cs typeface="Times New Roman" pitchFamily="18" charset="0"/>
              </a:rPr>
              <a:t>өседі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Омыртқа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эпифиздерінің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сүйектенуі</a:t>
            </a:r>
            <a:r>
              <a:rPr lang="ru-RU" dirty="0">
                <a:latin typeface="Times New Roman" pitchFamily="18" charset="0"/>
                <a:cs typeface="Times New Roman" pitchFamily="18" charset="0"/>
              </a:rPr>
              <a:t> 18-20 </a:t>
            </a:r>
            <a:r>
              <a:rPr lang="ru-RU" dirty="0" err="1">
                <a:latin typeface="Times New Roman" pitchFamily="18" charset="0"/>
                <a:cs typeface="Times New Roman" pitchFamily="18" charset="0"/>
              </a:rPr>
              <a:t>жаста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аяқталады</a:t>
            </a:r>
            <a:r>
              <a:rPr lang="ru-RU" dirty="0" smtClean="0">
                <a:latin typeface="Times New Roman" pitchFamily="18" charset="0"/>
                <a:cs typeface="Times New Roman" pitchFamily="18" charset="0"/>
              </a:rPr>
              <a:t>.</a:t>
            </a:r>
          </a:p>
          <a:p>
            <a:pPr algn="just"/>
            <a:r>
              <a:rPr lang="ru-RU" dirty="0" err="1">
                <a:latin typeface="Times New Roman" pitchFamily="18" charset="0"/>
                <a:cs typeface="Times New Roman" pitchFamily="18" charset="0"/>
              </a:rPr>
              <a:t>Төс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сүйегінің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бөлімдерінің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арасындағы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шеміршек</a:t>
            </a:r>
            <a:r>
              <a:rPr lang="ru-RU" dirty="0">
                <a:latin typeface="Times New Roman" pitchFamily="18" charset="0"/>
                <a:cs typeface="Times New Roman" pitchFamily="18" charset="0"/>
              </a:rPr>
              <a:t> 30 </a:t>
            </a:r>
            <a:r>
              <a:rPr lang="ru-RU" dirty="0" err="1">
                <a:latin typeface="Times New Roman" pitchFamily="18" charset="0"/>
                <a:cs typeface="Times New Roman" pitchFamily="18" charset="0"/>
              </a:rPr>
              <a:t>жасқа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дейін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Төстің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төменгі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жағының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шеміршектері</a:t>
            </a:r>
            <a:r>
              <a:rPr lang="ru-RU" dirty="0">
                <a:latin typeface="Times New Roman" pitchFamily="18" charset="0"/>
                <a:cs typeface="Times New Roman" pitchFamily="18" charset="0"/>
              </a:rPr>
              <a:t> 15-16 </a:t>
            </a:r>
            <a:r>
              <a:rPr lang="ru-RU" dirty="0" err="1">
                <a:latin typeface="Times New Roman" pitchFamily="18" charset="0"/>
                <a:cs typeface="Times New Roman" pitchFamily="18" charset="0"/>
              </a:rPr>
              <a:t>жаста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жоғарғы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жағының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шеміршектері</a:t>
            </a:r>
            <a:r>
              <a:rPr lang="ru-RU" dirty="0">
                <a:latin typeface="Times New Roman" pitchFamily="18" charset="0"/>
                <a:cs typeface="Times New Roman" pitchFamily="18" charset="0"/>
              </a:rPr>
              <a:t> 21-25 </a:t>
            </a:r>
            <a:r>
              <a:rPr lang="ru-RU" dirty="0" err="1">
                <a:latin typeface="Times New Roman" pitchFamily="18" charset="0"/>
                <a:cs typeface="Times New Roman" pitchFamily="18" charset="0"/>
              </a:rPr>
              <a:t>жаста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сүйекке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айналып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төс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сүйегінің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бөліктері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жалғасып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арасы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бітіп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кетеді</a:t>
            </a:r>
            <a:r>
              <a:rPr lang="ru-RU" dirty="0">
                <a:latin typeface="Times New Roman" pitchFamily="18" charset="0"/>
                <a:cs typeface="Times New Roman" pitchFamily="18" charset="0"/>
              </a:rPr>
              <a:t>, ал </a:t>
            </a:r>
            <a:r>
              <a:rPr lang="ru-RU" dirty="0" err="1">
                <a:latin typeface="Times New Roman" pitchFamily="18" charset="0"/>
                <a:cs typeface="Times New Roman" pitchFamily="18" charset="0"/>
              </a:rPr>
              <a:t>семсершенің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сүйектенуі</a:t>
            </a:r>
            <a:r>
              <a:rPr lang="ru-RU" dirty="0">
                <a:latin typeface="Times New Roman" pitchFamily="18" charset="0"/>
                <a:cs typeface="Times New Roman" pitchFamily="18" charset="0"/>
              </a:rPr>
              <a:t> 30 </a:t>
            </a:r>
            <a:r>
              <a:rPr lang="ru-RU" dirty="0" err="1">
                <a:latin typeface="Times New Roman" pitchFamily="18" charset="0"/>
                <a:cs typeface="Times New Roman" pitchFamily="18" charset="0"/>
              </a:rPr>
              <a:t>жасқа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дейін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созылады</a:t>
            </a:r>
            <a:r>
              <a:rPr lang="ru-RU" dirty="0">
                <a:latin typeface="Times New Roman" pitchFamily="18" charset="0"/>
                <a:cs typeface="Times New Roman" pitchFamily="18" charset="0"/>
              </a:rPr>
              <a:t>.</a:t>
            </a:r>
          </a:p>
        </p:txBody>
      </p:sp>
    </p:spTree>
    <p:extLst>
      <p:ext uri="{BB962C8B-B14F-4D97-AF65-F5344CB8AC3E}">
        <p14:creationId xmlns:p14="http://schemas.microsoft.com/office/powerpoint/2010/main" xmlns="" val="622406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kk-KZ" dirty="0" smtClean="0"/>
              <a:t> </a:t>
            </a:r>
            <a:endParaRPr lang="ru-RU" dirty="0"/>
          </a:p>
        </p:txBody>
      </p:sp>
      <p:sp>
        <p:nvSpPr>
          <p:cNvPr id="2" name="Объект 1"/>
          <p:cNvSpPr>
            <a:spLocks noGrp="1"/>
          </p:cNvSpPr>
          <p:nvPr>
            <p:ph sz="quarter" idx="1"/>
          </p:nvPr>
        </p:nvSpPr>
        <p:spPr>
          <a:xfrm>
            <a:off x="395536" y="260648"/>
            <a:ext cx="8352928" cy="3044527"/>
          </a:xfrm>
        </p:spPr>
        <p:txBody>
          <a:bodyPr>
            <a:normAutofit fontScale="92500" lnSpcReduction="20000"/>
          </a:bodyPr>
          <a:lstStyle/>
          <a:p>
            <a:pPr algn="just"/>
            <a:r>
              <a:rPr lang="ru-RU" dirty="0" err="1">
                <a:latin typeface="Times New Roman" pitchFamily="18" charset="0"/>
                <a:cs typeface="Times New Roman" pitchFamily="18" charset="0"/>
              </a:rPr>
              <a:t>Жаңа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туған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сәбидің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бұлшық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еттері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қалыптаспағанымен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салмағының</a:t>
            </a:r>
            <a:r>
              <a:rPr lang="ru-RU" dirty="0">
                <a:latin typeface="Times New Roman" pitchFamily="18" charset="0"/>
                <a:cs typeface="Times New Roman" pitchFamily="18" charset="0"/>
              </a:rPr>
              <a:t> 20-22%-</a:t>
            </a:r>
            <a:r>
              <a:rPr lang="ru-RU" dirty="0" err="1">
                <a:latin typeface="Times New Roman" pitchFamily="18" charset="0"/>
                <a:cs typeface="Times New Roman" pitchFamily="18" charset="0"/>
              </a:rPr>
              <a:t>ндай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ғана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ересек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адамда</a:t>
            </a:r>
            <a:r>
              <a:rPr lang="ru-RU" dirty="0">
                <a:latin typeface="Times New Roman" pitchFamily="18" charset="0"/>
                <a:cs typeface="Times New Roman" pitchFamily="18" charset="0"/>
              </a:rPr>
              <a:t> 45-40 %) </a:t>
            </a:r>
            <a:r>
              <a:rPr lang="ru-RU" dirty="0" err="1">
                <a:latin typeface="Times New Roman" pitchFamily="18" charset="0"/>
                <a:cs typeface="Times New Roman" pitchFamily="18" charset="0"/>
              </a:rPr>
              <a:t>болады</a:t>
            </a:r>
            <a:r>
              <a:rPr lang="ru-RU" dirty="0">
                <a:latin typeface="Times New Roman" pitchFamily="18" charset="0"/>
                <a:cs typeface="Times New Roman" pitchFamily="18" charset="0"/>
              </a:rPr>
              <a:t>. Адам </a:t>
            </a:r>
            <a:r>
              <a:rPr lang="ru-RU" dirty="0" err="1">
                <a:latin typeface="Times New Roman" pitchFamily="18" charset="0"/>
                <a:cs typeface="Times New Roman" pitchFamily="18" charset="0"/>
              </a:rPr>
              <a:t>денесінде</a:t>
            </a:r>
            <a:r>
              <a:rPr lang="ru-RU" dirty="0">
                <a:latin typeface="Times New Roman" pitchFamily="18" charset="0"/>
                <a:cs typeface="Times New Roman" pitchFamily="18" charset="0"/>
              </a:rPr>
              <a:t> 600-ден </a:t>
            </a:r>
            <a:r>
              <a:rPr lang="ru-RU" dirty="0" err="1">
                <a:latin typeface="Times New Roman" pitchFamily="18" charset="0"/>
                <a:cs typeface="Times New Roman" pitchFamily="18" charset="0"/>
              </a:rPr>
              <a:t>астам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бұлшық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еттер</a:t>
            </a:r>
            <a:r>
              <a:rPr lang="ru-RU" dirty="0">
                <a:latin typeface="Times New Roman" pitchFamily="18" charset="0"/>
                <a:cs typeface="Times New Roman" pitchFamily="18" charset="0"/>
              </a:rPr>
              <a:t> бар. </a:t>
            </a:r>
            <a:endParaRPr lang="ru-RU" dirty="0" smtClean="0">
              <a:latin typeface="Times New Roman" pitchFamily="18" charset="0"/>
              <a:cs typeface="Times New Roman" pitchFamily="18" charset="0"/>
            </a:endParaRPr>
          </a:p>
          <a:p>
            <a:pPr algn="just"/>
            <a:r>
              <a:rPr lang="ru-RU" dirty="0" err="1">
                <a:latin typeface="Times New Roman" pitchFamily="18" charset="0"/>
                <a:cs typeface="Times New Roman" pitchFamily="18" charset="0"/>
              </a:rPr>
              <a:t>Алғашқы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жылы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алдымен</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құрсақ</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еттері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дамиды</a:t>
            </a:r>
            <a:r>
              <a:rPr lang="ru-RU" dirty="0">
                <a:latin typeface="Times New Roman" pitchFamily="18" charset="0"/>
                <a:cs typeface="Times New Roman" pitchFamily="18" charset="0"/>
              </a:rPr>
              <a:t> да, </a:t>
            </a:r>
            <a:r>
              <a:rPr lang="ru-RU" dirty="0" err="1">
                <a:latin typeface="Times New Roman" pitchFamily="18" charset="0"/>
                <a:cs typeface="Times New Roman" pitchFamily="18" charset="0"/>
              </a:rPr>
              <a:t>кейіннен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шайнау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еттері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жетіледі</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just"/>
            <a:r>
              <a:rPr lang="ru-RU" dirty="0" err="1" smtClean="0">
                <a:latin typeface="Times New Roman" pitchFamily="18" charset="0"/>
                <a:cs typeface="Times New Roman" pitchFamily="18" charset="0"/>
              </a:rPr>
              <a:t>Еңбектеу</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мен </a:t>
            </a:r>
            <a:r>
              <a:rPr lang="ru-RU" dirty="0" err="1">
                <a:latin typeface="Times New Roman" pitchFamily="18" charset="0"/>
                <a:cs typeface="Times New Roman" pitchFamily="18" charset="0"/>
              </a:rPr>
              <a:t>жүруге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байланысты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жыл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аяғында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аяқ-қол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арқа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еттері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өсіп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дамиды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Баланың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өсу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барысында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жалпы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мускулатураның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салмағы</a:t>
            </a:r>
            <a:r>
              <a:rPr lang="ru-RU" dirty="0">
                <a:latin typeface="Times New Roman" pitchFamily="18" charset="0"/>
                <a:cs typeface="Times New Roman" pitchFamily="18" charset="0"/>
              </a:rPr>
              <a:t> 35 </a:t>
            </a:r>
            <a:r>
              <a:rPr lang="ru-RU" dirty="0" err="1">
                <a:latin typeface="Times New Roman" pitchFamily="18" charset="0"/>
                <a:cs typeface="Times New Roman" pitchFamily="18" charset="0"/>
              </a:rPr>
              <a:t>есе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a:t>
            </a:r>
            <a:r>
              <a:rPr lang="ru-RU" dirty="0" err="1" smtClean="0">
                <a:latin typeface="Times New Roman" pitchFamily="18" charset="0"/>
                <a:cs typeface="Times New Roman" pitchFamily="18" charset="0"/>
              </a:rPr>
              <a:t>лғаяды</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pic>
        <p:nvPicPr>
          <p:cNvPr id="15362" name="Picture 2" descr="Картинки по запросу мышцы новорожденного"/>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19006" y="3305175"/>
            <a:ext cx="3514725" cy="3552825"/>
          </a:xfrm>
          <a:prstGeom prst="rect">
            <a:avLst/>
          </a:prstGeom>
          <a:extLst/>
        </p:spPr>
        <p:style>
          <a:lnRef idx="2">
            <a:schemeClr val="dk1"/>
          </a:lnRef>
          <a:fillRef idx="1">
            <a:schemeClr val="lt1"/>
          </a:fillRef>
          <a:effectRef idx="0">
            <a:schemeClr val="dk1"/>
          </a:effectRef>
          <a:fontRef idx="minor">
            <a:schemeClr val="dk1"/>
          </a:fontRef>
        </p:style>
      </p:pic>
      <p:sp>
        <p:nvSpPr>
          <p:cNvPr id="4" name="TextBox 3"/>
          <p:cNvSpPr txBox="1"/>
          <p:nvPr/>
        </p:nvSpPr>
        <p:spPr>
          <a:xfrm>
            <a:off x="395536" y="3377806"/>
            <a:ext cx="5191356" cy="3447098"/>
          </a:xfrm>
          <a:prstGeom prst="rect">
            <a:avLst/>
          </a:prstGeom>
          <a:noFill/>
        </p:spPr>
        <p:txBody>
          <a:bodyPr wrap="square" rtlCol="0">
            <a:spAutoFit/>
          </a:bodyPr>
          <a:lstStyle/>
          <a:p>
            <a:pPr marL="342900" indent="-342900" algn="just">
              <a:buFont typeface="Arial" pitchFamily="34" charset="0"/>
              <a:buChar char="•"/>
            </a:pPr>
            <a:r>
              <a:rPr lang="ru-RU" sz="2000" dirty="0" err="1">
                <a:latin typeface="Times New Roman" pitchFamily="18" charset="0"/>
                <a:cs typeface="Times New Roman" pitchFamily="18" charset="0"/>
              </a:rPr>
              <a:t>Жыныстық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жетілу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өспірімдердің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жілік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сүйектерінің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өсуіне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қарай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олардың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сіңірлері</a:t>
            </a:r>
            <a:r>
              <a:rPr lang="ru-RU" sz="2000" dirty="0">
                <a:latin typeface="Times New Roman" pitchFamily="18" charset="0"/>
                <a:cs typeface="Times New Roman" pitchFamily="18" charset="0"/>
              </a:rPr>
              <a:t> де </a:t>
            </a:r>
            <a:r>
              <a:rPr lang="ru-RU" sz="2000" dirty="0" err="1">
                <a:latin typeface="Times New Roman" pitchFamily="18" charset="0"/>
                <a:cs typeface="Times New Roman" pitchFamily="18" charset="0"/>
              </a:rPr>
              <a:t>өседі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бұлшық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еттер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ұзарып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жіп-жіңішке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көрінеді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Сондықтан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жасөспірімдердің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аяқ-қолдары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сорайып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көрінеді</a:t>
            </a:r>
            <a:r>
              <a:rPr lang="ru-RU" sz="2000" dirty="0">
                <a:latin typeface="Times New Roman" pitchFamily="18" charset="0"/>
                <a:cs typeface="Times New Roman" pitchFamily="18" charset="0"/>
              </a:rPr>
              <a:t>. </a:t>
            </a:r>
          </a:p>
          <a:p>
            <a:pPr marL="342900" indent="-342900" algn="just">
              <a:buFont typeface="Arial" pitchFamily="34" charset="0"/>
              <a:buChar char="•"/>
            </a:pPr>
            <a:r>
              <a:rPr lang="ru-RU" sz="2000" dirty="0">
                <a:latin typeface="Times New Roman" pitchFamily="18" charset="0"/>
                <a:cs typeface="Times New Roman" pitchFamily="18" charset="0"/>
              </a:rPr>
              <a:t>15-16 </a:t>
            </a:r>
            <a:r>
              <a:rPr lang="ru-RU" sz="2000" dirty="0" err="1">
                <a:latin typeface="Times New Roman" pitchFamily="18" charset="0"/>
                <a:cs typeface="Times New Roman" pitchFamily="18" charset="0"/>
              </a:rPr>
              <a:t>жаста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еттер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толып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жуандай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бастайды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Бұлшық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еттердің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дамуы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негізінде</a:t>
            </a:r>
            <a:r>
              <a:rPr lang="ru-RU" sz="2000" dirty="0">
                <a:latin typeface="Times New Roman" pitchFamily="18" charset="0"/>
                <a:cs typeface="Times New Roman" pitchFamily="18" charset="0"/>
              </a:rPr>
              <a:t> 25-30 </a:t>
            </a:r>
            <a:r>
              <a:rPr lang="ru-RU" sz="2000" dirty="0" err="1">
                <a:latin typeface="Times New Roman" pitchFamily="18" charset="0"/>
                <a:cs typeface="Times New Roman" pitchFamily="18" charset="0"/>
              </a:rPr>
              <a:t>жасқа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дейін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байқалады</a:t>
            </a:r>
            <a:r>
              <a:rPr lang="ru-RU" sz="2000" dirty="0">
                <a:latin typeface="Times New Roman" pitchFamily="18" charset="0"/>
                <a:cs typeface="Times New Roman" pitchFamily="18" charset="0"/>
              </a:rPr>
              <a:t>.</a:t>
            </a:r>
          </a:p>
          <a:p>
            <a:endParaRPr lang="ru-RU" dirty="0"/>
          </a:p>
        </p:txBody>
      </p:sp>
    </p:spTree>
    <p:extLst>
      <p:ext uri="{BB962C8B-B14F-4D97-AF65-F5344CB8AC3E}">
        <p14:creationId xmlns:p14="http://schemas.microsoft.com/office/powerpoint/2010/main" xmlns="" val="2063949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kk-KZ" dirty="0" smtClean="0"/>
              <a:t> </a:t>
            </a:r>
            <a:endParaRPr lang="ru-RU" dirty="0"/>
          </a:p>
        </p:txBody>
      </p:sp>
      <p:sp>
        <p:nvSpPr>
          <p:cNvPr id="2" name="Объект 1"/>
          <p:cNvSpPr>
            <a:spLocks noGrp="1"/>
          </p:cNvSpPr>
          <p:nvPr>
            <p:ph sz="quarter" idx="1"/>
          </p:nvPr>
        </p:nvSpPr>
        <p:spPr>
          <a:xfrm>
            <a:off x="457200" y="260648"/>
            <a:ext cx="8363272" cy="6408712"/>
          </a:xfrm>
        </p:spPr>
        <p:txBody>
          <a:bodyPr>
            <a:normAutofit fontScale="85000" lnSpcReduction="10000"/>
          </a:bodyPr>
          <a:lstStyle/>
          <a:p>
            <a:pPr algn="just"/>
            <a:r>
              <a:rPr lang="ru-RU" dirty="0" err="1">
                <a:latin typeface="Times New Roman" pitchFamily="18" charset="0"/>
                <a:cs typeface="Times New Roman" pitchFamily="18" charset="0"/>
              </a:rPr>
              <a:t>Алғашқы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дұрыс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бағытталған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қимылдары</a:t>
            </a:r>
            <a:r>
              <a:rPr lang="ru-RU" dirty="0">
                <a:latin typeface="Times New Roman" pitchFamily="18" charset="0"/>
                <a:cs typeface="Times New Roman" pitchFamily="18" charset="0"/>
              </a:rPr>
              <a:t> </a:t>
            </a:r>
            <a:r>
              <a:rPr lang="ru-RU" b="1" dirty="0" err="1">
                <a:latin typeface="Times New Roman" pitchFamily="18" charset="0"/>
                <a:cs typeface="Times New Roman" pitchFamily="18" charset="0"/>
              </a:rPr>
              <a:t>баланың</a:t>
            </a:r>
            <a:r>
              <a:rPr lang="ru-RU" b="1" dirty="0">
                <a:latin typeface="Times New Roman" pitchFamily="18" charset="0"/>
                <a:cs typeface="Times New Roman" pitchFamily="18" charset="0"/>
              </a:rPr>
              <a:t> 2-3 </a:t>
            </a:r>
            <a:r>
              <a:rPr lang="ru-RU" b="1" dirty="0" err="1">
                <a:latin typeface="Times New Roman" pitchFamily="18" charset="0"/>
                <a:cs typeface="Times New Roman" pitchFamily="18" charset="0"/>
              </a:rPr>
              <a:t>айлық</a:t>
            </a:r>
            <a:r>
              <a:rPr lang="ru-RU" b="1" dirty="0">
                <a:latin typeface="Times New Roman" pitchFamily="18" charset="0"/>
                <a:cs typeface="Times New Roman" pitchFamily="18" charset="0"/>
              </a:rPr>
              <a:t> </a:t>
            </a:r>
            <a:r>
              <a:rPr lang="ru-RU" dirty="0" err="1">
                <a:latin typeface="Times New Roman" pitchFamily="18" charset="0"/>
                <a:cs typeface="Times New Roman" pitchFamily="18" charset="0"/>
              </a:rPr>
              <a:t>өмірінде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көріне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бастайды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алдымен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жарық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көзіне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немесе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дыбыс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шыққан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жаққа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бұрады</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b="1" dirty="0">
                <a:latin typeface="Times New Roman" pitchFamily="18" charset="0"/>
                <a:cs typeface="Times New Roman" pitchFamily="18" charset="0"/>
              </a:rPr>
              <a:t>3 айда </a:t>
            </a:r>
            <a:r>
              <a:rPr lang="ru-RU" dirty="0" err="1">
                <a:latin typeface="Times New Roman" pitchFamily="18" charset="0"/>
                <a:cs typeface="Times New Roman" pitchFamily="18" charset="0"/>
              </a:rPr>
              <a:t>шалқасынан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жатқан</a:t>
            </a:r>
            <a:r>
              <a:rPr lang="ru-RU" dirty="0">
                <a:latin typeface="Times New Roman" pitchFamily="18" charset="0"/>
                <a:cs typeface="Times New Roman" pitchFamily="18" charset="0"/>
              </a:rPr>
              <a:t> бала </a:t>
            </a:r>
            <a:r>
              <a:rPr lang="ru-RU" dirty="0" err="1">
                <a:latin typeface="Times New Roman" pitchFamily="18" charset="0"/>
                <a:cs typeface="Times New Roman" pitchFamily="18" charset="0"/>
              </a:rPr>
              <a:t>аунап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түсе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алады</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7 айда </a:t>
            </a:r>
            <a:r>
              <a:rPr lang="ru-RU" dirty="0" err="1">
                <a:latin typeface="Times New Roman" pitchFamily="18" charset="0"/>
                <a:cs typeface="Times New Roman" pitchFamily="18" charset="0"/>
              </a:rPr>
              <a:t>отырады</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just"/>
            <a:r>
              <a:rPr lang="ru-RU" dirty="0" err="1" smtClean="0">
                <a:latin typeface="Times New Roman" pitchFamily="18" charset="0"/>
                <a:cs typeface="Times New Roman" pitchFamily="18" charset="0"/>
              </a:rPr>
              <a:t>Кейіннен</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заттарды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үстап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үйренуге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еңбектеуге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байланысты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қолдарының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ерікті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қимылдары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пайда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нәтижесінде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нәресте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көзіне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түскен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затты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ұстай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алады</a:t>
            </a: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just"/>
            <a:r>
              <a:rPr lang="ru-RU" dirty="0" err="1" smtClean="0">
                <a:latin typeface="Times New Roman" pitchFamily="18" charset="0"/>
                <a:cs typeface="Times New Roman" pitchFamily="18" charset="0"/>
              </a:rPr>
              <a:t>Баланың</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көру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қозғалыс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жүйелері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жеке-жеке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қызмет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атқарса</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3-6 айда </a:t>
            </a:r>
            <a:r>
              <a:rPr lang="ru-RU" dirty="0" err="1">
                <a:latin typeface="Times New Roman" pitchFamily="18" charset="0"/>
                <a:cs typeface="Times New Roman" pitchFamily="18" charset="0"/>
              </a:rPr>
              <a:t>бір-бірімен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үйлесімді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көру-қозғалыс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жүйесіне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айналады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күрделі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жүйенің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пайда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дамуы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ұзақ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уақытқа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созылады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Алғаш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көру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арқылы</a:t>
            </a:r>
            <a:r>
              <a:rPr lang="ru-RU" dirty="0">
                <a:latin typeface="Times New Roman" pitchFamily="18" charset="0"/>
                <a:cs typeface="Times New Roman" pitchFamily="18" charset="0"/>
              </a:rPr>
              <a:t> тек </a:t>
            </a:r>
            <a:r>
              <a:rPr lang="ru-RU" dirty="0" err="1">
                <a:latin typeface="Times New Roman" pitchFamily="18" charset="0"/>
                <a:cs typeface="Times New Roman" pitchFamily="18" charset="0"/>
              </a:rPr>
              <a:t>қана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сыртқы</a:t>
            </a:r>
            <a:r>
              <a:rPr lang="ru-RU" dirty="0">
                <a:latin typeface="Times New Roman" pitchFamily="18" charset="0"/>
                <a:cs typeface="Times New Roman" pitchFamily="18" charset="0"/>
              </a:rPr>
              <a:t> орта </a:t>
            </a:r>
            <a:r>
              <a:rPr lang="ru-RU" dirty="0" err="1">
                <a:latin typeface="Times New Roman" pitchFamily="18" charset="0"/>
                <a:cs typeface="Times New Roman" pitchFamily="18" charset="0"/>
              </a:rPr>
              <a:t>туралы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мәліметтер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жиналады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Кейіннен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қозғалыстары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көру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жүйесінің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бақылауында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біртіндеп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орындалатын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күрделі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қимылдарға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айналады</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Екінші</a:t>
            </a:r>
            <a:r>
              <a:rPr lang="ru-RU" dirty="0">
                <a:latin typeface="Times New Roman" pitchFamily="18" charset="0"/>
                <a:cs typeface="Times New Roman" pitchFamily="18" charset="0"/>
              </a:rPr>
              <a:t> сигнал </a:t>
            </a:r>
            <a:r>
              <a:rPr lang="ru-RU" dirty="0" err="1">
                <a:latin typeface="Times New Roman" pitchFamily="18" charset="0"/>
                <a:cs typeface="Times New Roman" pitchFamily="18" charset="0"/>
              </a:rPr>
              <a:t>жүйесінің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дамуы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қозғалысты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реттеуші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жүйенің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пайда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дамуына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ықпалын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тигізеді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Нәрестеде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үлкендердің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айтуы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бойынша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орындалатын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қимылдары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қалыптасады</a:t>
            </a:r>
            <a:r>
              <a:rPr lang="ru-RU" dirty="0">
                <a:latin typeface="Times New Roman" pitchFamily="18" charset="0"/>
                <a:cs typeface="Times New Roman" pitchFamily="18" charset="0"/>
              </a:rPr>
              <a:t>, ал </a:t>
            </a:r>
            <a:r>
              <a:rPr lang="ru-RU" dirty="0" err="1">
                <a:latin typeface="Times New Roman" pitchFamily="18" charset="0"/>
                <a:cs typeface="Times New Roman" pitchFamily="18" charset="0"/>
              </a:rPr>
              <a:t>соның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негізінде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саналы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қозғалыс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қимылдары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жетіледі</a:t>
            </a:r>
            <a:r>
              <a:rPr lang="ru-RU" dirty="0">
                <a:latin typeface="Times New Roman" pitchFamily="18" charset="0"/>
                <a:cs typeface="Times New Roman" pitchFamily="18" charset="0"/>
              </a:rPr>
              <a:t>.</a:t>
            </a:r>
          </a:p>
        </p:txBody>
      </p:sp>
    </p:spTree>
    <p:extLst>
      <p:ext uri="{BB962C8B-B14F-4D97-AF65-F5344CB8AC3E}">
        <p14:creationId xmlns:p14="http://schemas.microsoft.com/office/powerpoint/2010/main" xmlns="" val="2132205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kk-KZ" dirty="0" smtClean="0"/>
              <a:t> </a:t>
            </a:r>
            <a:endParaRPr lang="ru-RU" dirty="0"/>
          </a:p>
        </p:txBody>
      </p:sp>
      <p:sp>
        <p:nvSpPr>
          <p:cNvPr id="3" name="Заголовок 2"/>
          <p:cNvSpPr>
            <a:spLocks noGrp="1"/>
          </p:cNvSpPr>
          <p:nvPr>
            <p:ph type="title"/>
          </p:nvPr>
        </p:nvSpPr>
        <p:spPr/>
        <p:txBody>
          <a:bodyPr/>
          <a:lstStyle/>
          <a:p>
            <a:r>
              <a:rPr lang="kk-KZ" dirty="0" smtClean="0"/>
              <a:t> </a:t>
            </a:r>
            <a:endParaRPr lang="ru-RU" dirty="0"/>
          </a:p>
        </p:txBody>
      </p:sp>
      <p:sp>
        <p:nvSpPr>
          <p:cNvPr id="4" name="Прямоугольник 3"/>
          <p:cNvSpPr/>
          <p:nvPr/>
        </p:nvSpPr>
        <p:spPr>
          <a:xfrm>
            <a:off x="251520" y="260648"/>
            <a:ext cx="5040560" cy="5632311"/>
          </a:xfrm>
          <a:prstGeom prst="rect">
            <a:avLst/>
          </a:prstGeom>
        </p:spPr>
        <p:txBody>
          <a:bodyPr wrap="square">
            <a:spAutoFit/>
          </a:bodyPr>
          <a:lstStyle/>
          <a:p>
            <a:pPr marL="342900" indent="-342900" algn="just">
              <a:buFont typeface="Arial" pitchFamily="34" charset="0"/>
              <a:buChar char="•"/>
            </a:pPr>
            <a:r>
              <a:rPr lang="ru-RU" sz="2400" dirty="0" err="1">
                <a:latin typeface="Times New Roman" pitchFamily="18" charset="0"/>
                <a:cs typeface="Times New Roman" pitchFamily="18" charset="0"/>
              </a:rPr>
              <a:t>Қозғалудың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дамуы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біркелкі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емес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гетерохронды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түрде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Қозғалудың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күшті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дамуы</a:t>
            </a:r>
            <a:r>
              <a:rPr lang="ru-RU" sz="2400" dirty="0">
                <a:latin typeface="Times New Roman" pitchFamily="18" charset="0"/>
                <a:cs typeface="Times New Roman" pitchFamily="18" charset="0"/>
              </a:rPr>
              <a:t> 3-6 </a:t>
            </a:r>
            <a:r>
              <a:rPr lang="ru-RU" sz="2400" dirty="0" err="1">
                <a:latin typeface="Times New Roman" pitchFamily="18" charset="0"/>
                <a:cs typeface="Times New Roman" pitchFamily="18" charset="0"/>
              </a:rPr>
              <a:t>жаста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байқалады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Мысалы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жұмыс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істеу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ұзақ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тығы</a:t>
            </a:r>
            <a:r>
              <a:rPr lang="ru-RU" sz="2400" dirty="0">
                <a:latin typeface="Times New Roman" pitchFamily="18" charset="0"/>
                <a:cs typeface="Times New Roman" pitchFamily="18" charset="0"/>
              </a:rPr>
              <a:t> 3 </a:t>
            </a:r>
            <a:r>
              <a:rPr lang="ru-RU" sz="2400" dirty="0" err="1">
                <a:latin typeface="Times New Roman" pitchFamily="18" charset="0"/>
                <a:cs typeface="Times New Roman" pitchFamily="18" charset="0"/>
              </a:rPr>
              <a:t>жаста</a:t>
            </a:r>
            <a:r>
              <a:rPr lang="ru-RU" sz="2400" dirty="0">
                <a:latin typeface="Times New Roman" pitchFamily="18" charset="0"/>
                <a:cs typeface="Times New Roman" pitchFamily="18" charset="0"/>
              </a:rPr>
              <a:t> — 80 сек, 5 жаста-120 сек, ал 10 </a:t>
            </a:r>
            <a:r>
              <a:rPr lang="ru-RU" sz="2400" dirty="0" err="1">
                <a:latin typeface="Times New Roman" pitchFamily="18" charset="0"/>
                <a:cs typeface="Times New Roman" pitchFamily="18" charset="0"/>
              </a:rPr>
              <a:t>жаста</a:t>
            </a:r>
            <a:r>
              <a:rPr lang="ru-RU" sz="2400" dirty="0">
                <a:latin typeface="Times New Roman" pitchFamily="18" charset="0"/>
                <a:cs typeface="Times New Roman" pitchFamily="18" charset="0"/>
              </a:rPr>
              <a:t>- 200 сек </a:t>
            </a:r>
            <a:r>
              <a:rPr lang="ru-RU" sz="2400" dirty="0" err="1">
                <a:latin typeface="Times New Roman" pitchFamily="18" charset="0"/>
                <a:cs typeface="Times New Roman" pitchFamily="18" charset="0"/>
              </a:rPr>
              <a:t>болады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Жұмысқа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төзімділіктің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артуы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мүшелердің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бұлшық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еттерінің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жұмыс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мерзімі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көбейіп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демалыс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мерзімінің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азаюынан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болады</a:t>
            </a:r>
            <a:r>
              <a:rPr lang="ru-RU" sz="2400" dirty="0">
                <a:latin typeface="Times New Roman" pitchFamily="18" charset="0"/>
                <a:cs typeface="Times New Roman" pitchFamily="18" charset="0"/>
              </a:rPr>
              <a:t>. 6-7 </a:t>
            </a:r>
            <a:r>
              <a:rPr lang="ru-RU" sz="2400" dirty="0" err="1">
                <a:latin typeface="Times New Roman" pitchFamily="18" charset="0"/>
                <a:cs typeface="Times New Roman" pitchFamily="18" charset="0"/>
              </a:rPr>
              <a:t>жаста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синхронды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еңбек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реттеледі</a:t>
            </a:r>
            <a:r>
              <a:rPr lang="ru-RU" sz="2400" dirty="0" smtClean="0">
                <a:latin typeface="Times New Roman" pitchFamily="18" charset="0"/>
                <a:cs typeface="Times New Roman" pitchFamily="18" charset="0"/>
              </a:rPr>
              <a:t>.</a:t>
            </a:r>
          </a:p>
          <a:p>
            <a:pPr marL="342900" indent="-342900" algn="just">
              <a:buFont typeface="Arial" pitchFamily="34" charset="0"/>
              <a:buChar char="•"/>
            </a:pPr>
            <a:r>
              <a:rPr lang="ru-RU" sz="2400" dirty="0" err="1" smtClean="0">
                <a:latin typeface="Times New Roman" pitchFamily="18" charset="0"/>
                <a:cs typeface="Times New Roman" pitchFamily="18" charset="0"/>
              </a:rPr>
              <a:t>Ересек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адамны</a:t>
            </a:r>
            <a:r>
              <a:rPr lang="kk-KZ" sz="2400" dirty="0" smtClean="0">
                <a:latin typeface="Times New Roman" pitchFamily="18" charset="0"/>
                <a:cs typeface="Times New Roman" pitchFamily="18" charset="0"/>
              </a:rPr>
              <a:t>ң бұлшық еттері дене массасының </a:t>
            </a:r>
            <a:r>
              <a:rPr lang="ru-RU" sz="2400" dirty="0">
                <a:latin typeface="Times New Roman" pitchFamily="18" charset="0"/>
                <a:cs typeface="Times New Roman" pitchFamily="18" charset="0"/>
              </a:rPr>
              <a:t>40-45</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құраса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нәрестелерде</a:t>
            </a:r>
            <a:r>
              <a:rPr lang="ru-RU" sz="2400" dirty="0" smtClean="0">
                <a:latin typeface="Times New Roman" pitchFamily="18" charset="0"/>
                <a:cs typeface="Times New Roman" pitchFamily="18" charset="0"/>
              </a:rPr>
              <a:t> 20</a:t>
            </a:r>
            <a:r>
              <a:rPr lang="ru-RU" sz="2400" dirty="0">
                <a:latin typeface="Times New Roman" pitchFamily="18" charset="0"/>
                <a:cs typeface="Times New Roman" pitchFamily="18" charset="0"/>
              </a:rPr>
              <a:t>-</a:t>
            </a:r>
            <a:r>
              <a:rPr lang="ru-RU" sz="2400" dirty="0" smtClean="0">
                <a:latin typeface="Times New Roman" pitchFamily="18" charset="0"/>
                <a:cs typeface="Times New Roman" pitchFamily="18" charset="0"/>
              </a:rPr>
              <a:t>22% </a:t>
            </a:r>
            <a:r>
              <a:rPr lang="ru-RU" sz="2400" dirty="0" err="1" smtClean="0">
                <a:latin typeface="Times New Roman" pitchFamily="18" charset="0"/>
                <a:cs typeface="Times New Roman" pitchFamily="18" charset="0"/>
              </a:rPr>
              <a:t>құрайды</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16386" name="Picture 2" descr="Рис. 443. Мышцы руки (А) и ноги (Б), правых (новорожденный)."/>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92080" y="980728"/>
            <a:ext cx="3600400" cy="3600400"/>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5802731" y="4784963"/>
            <a:ext cx="3096344" cy="830997"/>
          </a:xfrm>
          <a:prstGeom prst="rect">
            <a:avLst/>
          </a:prstGeom>
          <a:noFill/>
        </p:spPr>
        <p:txBody>
          <a:bodyPr wrap="square" rtlCol="0">
            <a:spAutoFit/>
          </a:bodyPr>
          <a:lstStyle/>
          <a:p>
            <a:pPr algn="ctr"/>
            <a:r>
              <a:rPr lang="kk-KZ" sz="2400" b="1" dirty="0" smtClean="0">
                <a:latin typeface="Times New Roman" pitchFamily="18" charset="0"/>
                <a:cs typeface="Times New Roman" pitchFamily="18" charset="0"/>
              </a:rPr>
              <a:t>Нәрестенің қол бұлшық еттері.</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766682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kk-KZ" dirty="0" smtClean="0"/>
              <a:t> </a:t>
            </a:r>
            <a:endParaRPr lang="ru-RU" dirty="0"/>
          </a:p>
        </p:txBody>
      </p:sp>
      <p:sp>
        <p:nvSpPr>
          <p:cNvPr id="3" name="Заголовок 2"/>
          <p:cNvSpPr>
            <a:spLocks noGrp="1"/>
          </p:cNvSpPr>
          <p:nvPr>
            <p:ph type="title"/>
          </p:nvPr>
        </p:nvSpPr>
        <p:spPr/>
        <p:txBody>
          <a:bodyPr/>
          <a:lstStyle/>
          <a:p>
            <a:r>
              <a:rPr lang="kk-KZ" dirty="0" smtClean="0"/>
              <a:t> </a:t>
            </a:r>
            <a:endParaRPr lang="ru-RU" dirty="0"/>
          </a:p>
        </p:txBody>
      </p:sp>
      <p:pic>
        <p:nvPicPr>
          <p:cNvPr id="1026" name="Picture 2" descr="Картинки по запросу мышцы взрослого человека"/>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7987" y="27171"/>
            <a:ext cx="4686300" cy="344805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4" descr="https://im2-tub-kz.yandex.net/i?id=e2aa251df6881a3f01b771c0d5d0ab04&amp;n=33&amp;h=215&amp;w=13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https://im2-tub-kz.yandex.net/i?id=e2aa251df6881a3f01b771c0d5d0ab04&amp;n=33&amp;h=215&amp;w=13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2" name="Picture 8" descr="https://im2-tub-kz.yandex.net/i?id=e2aa251df6881a3f01b771c0d5d0ab04&amp;n=33&amp;h=215&amp;w=13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64088" y="160338"/>
            <a:ext cx="3127842" cy="487309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0326" y="5295038"/>
            <a:ext cx="9192709" cy="523220"/>
          </a:xfrm>
          <a:prstGeom prst="rect">
            <a:avLst/>
          </a:prstGeom>
          <a:noFill/>
        </p:spPr>
        <p:txBody>
          <a:bodyPr wrap="none" rtlCol="0">
            <a:spAutoFit/>
          </a:bodyPr>
          <a:lstStyle/>
          <a:p>
            <a:r>
              <a:rPr lang="kk-KZ" sz="2800" b="1" dirty="0" smtClean="0">
                <a:latin typeface="Times New Roman" pitchFamily="18" charset="0"/>
                <a:cs typeface="Times New Roman" pitchFamily="18" charset="0"/>
              </a:rPr>
              <a:t>Ерсектер мен жаңа туылған нәрестенің бұлшық еттері.</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754528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404664"/>
            <a:ext cx="4032448" cy="864096"/>
          </a:xfrm>
        </p:spPr>
        <p:style>
          <a:lnRef idx="2">
            <a:schemeClr val="accent4"/>
          </a:lnRef>
          <a:fillRef idx="1">
            <a:schemeClr val="lt1"/>
          </a:fillRef>
          <a:effectRef idx="0">
            <a:schemeClr val="accent4"/>
          </a:effectRef>
          <a:fontRef idx="minor">
            <a:schemeClr val="dk1"/>
          </a:fontRef>
        </p:style>
        <p:txBody>
          <a:bodyPr>
            <a:normAutofit/>
          </a:bodyPr>
          <a:lstStyle/>
          <a:p>
            <a:r>
              <a:rPr lang="ru-RU" dirty="0" err="1" smtClean="0"/>
              <a:t>Қорытынды</a:t>
            </a:r>
            <a:endParaRPr lang="ru-RU" dirty="0"/>
          </a:p>
        </p:txBody>
      </p:sp>
      <p:sp>
        <p:nvSpPr>
          <p:cNvPr id="2" name="Объект 1"/>
          <p:cNvSpPr>
            <a:spLocks noGrp="1"/>
          </p:cNvSpPr>
          <p:nvPr>
            <p:ph idx="1"/>
          </p:nvPr>
        </p:nvSpPr>
        <p:spPr>
          <a:xfrm>
            <a:off x="395536" y="1268760"/>
            <a:ext cx="8280920" cy="5256584"/>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algn="just"/>
            <a:r>
              <a:rPr lang="ru-RU" dirty="0" smtClean="0">
                <a:latin typeface="Times New Roman" pitchFamily="18" charset="0"/>
                <a:cs typeface="Times New Roman" pitchFamily="18" charset="0"/>
              </a:rPr>
              <a:t>Баланы </a:t>
            </a:r>
            <a:r>
              <a:rPr lang="ru-RU" dirty="0" err="1" smtClean="0">
                <a:latin typeface="Times New Roman" pitchFamily="18" charset="0"/>
                <a:cs typeface="Times New Roman" pitchFamily="18" charset="0"/>
              </a:rPr>
              <a:t>дұрыс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отыруға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партада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отыру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ережесін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қараңыз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төсекте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дұрыс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жатуға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дағдыландыру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қажет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Үстелде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дұрыс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отыруға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дағдыланса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арқа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еттері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күшейіп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омыртқа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жотасының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дұрыс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өсуіне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мүмкіндік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Физиологиялық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гигиеналық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тұрғыдан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қарағанда</a:t>
            </a:r>
            <a:r>
              <a:rPr lang="ru-RU" dirty="0" smtClean="0">
                <a:latin typeface="Times New Roman" pitchFamily="18" charset="0"/>
                <a:cs typeface="Times New Roman" pitchFamily="18" charset="0"/>
              </a:rPr>
              <a:t> бала </a:t>
            </a:r>
            <a:r>
              <a:rPr lang="ru-RU" dirty="0" err="1" smtClean="0">
                <a:latin typeface="Times New Roman" pitchFamily="18" charset="0"/>
                <a:cs typeface="Times New Roman" pitchFamily="18" charset="0"/>
              </a:rPr>
              <a:t>үстелде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дұрыс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отырып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дағдыланғанда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омыртқа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сүйектері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қисаймай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дұрыс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өседі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бұлшық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еттері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шынығады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тамырлары</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жүрегінің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қызметі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жақсы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жетіледі</a:t>
            </a:r>
            <a:r>
              <a:rPr lang="ru-RU" dirty="0" smtClean="0">
                <a:latin typeface="Times New Roman" pitchFamily="18" charset="0"/>
                <a:cs typeface="Times New Roman" pitchFamily="18" charset="0"/>
              </a:rPr>
              <a:t>. Ал </a:t>
            </a:r>
            <a:r>
              <a:rPr lang="ru-RU" dirty="0" err="1" smtClean="0">
                <a:latin typeface="Times New Roman" pitchFamily="18" charset="0"/>
                <a:cs typeface="Times New Roman" pitchFamily="18" charset="0"/>
              </a:rPr>
              <a:t>дұрыс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отырмаса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сүйектері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қисайып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тамырлары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қысылып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бұлшық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еттері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шынықпай</a:t>
            </a:r>
            <a:r>
              <a:rPr lang="ru-RU" dirty="0" smtClean="0">
                <a:latin typeface="Times New Roman" pitchFamily="18" charset="0"/>
                <a:cs typeface="Times New Roman" pitchFamily="18" charset="0"/>
              </a:rPr>
              <a:t> бала тез </a:t>
            </a:r>
            <a:r>
              <a:rPr lang="ru-RU" dirty="0" err="1" smtClean="0">
                <a:latin typeface="Times New Roman" pitchFamily="18" charset="0"/>
                <a:cs typeface="Times New Roman" pitchFamily="18" charset="0"/>
              </a:rPr>
              <a:t>шаршайды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Буыны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қатпаған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баланың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омыртқа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жотасында</a:t>
            </a:r>
            <a:r>
              <a:rPr lang="ru-RU" dirty="0" smtClean="0">
                <a:latin typeface="Times New Roman" pitchFamily="18" charset="0"/>
                <a:cs typeface="Times New Roman" pitchFamily="18" charset="0"/>
              </a:rPr>
              <a:t> сколиоз, кифоз бен </a:t>
            </a:r>
            <a:r>
              <a:rPr lang="ru-RU" dirty="0" err="1" smtClean="0">
                <a:latin typeface="Times New Roman" pitchFamily="18" charset="0"/>
                <a:cs typeface="Times New Roman" pitchFamily="18" charset="0"/>
              </a:rPr>
              <a:t>лордоздың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патологиялық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түрлері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қалыптасады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Ондай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баланың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жалпы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денсаулығы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нашар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1091934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548680"/>
            <a:ext cx="7024744" cy="864096"/>
          </a:xfrm>
        </p:spPr>
        <p:txBody>
          <a:bodyPr>
            <a:normAutofit/>
          </a:bodyPr>
          <a:lstStyle/>
          <a:p>
            <a:r>
              <a:rPr lang="kk-KZ" dirty="0" smtClean="0">
                <a:latin typeface="Times New Roman" pitchFamily="18" charset="0"/>
                <a:cs typeface="Times New Roman" pitchFamily="18" charset="0"/>
              </a:rPr>
              <a:t>Пайдаланылған әдебиеттер:</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1043492" y="1628800"/>
            <a:ext cx="7344932" cy="4203829"/>
          </a:xfrm>
        </p:spPr>
        <p:txBody>
          <a:bodyPr>
            <a:normAutofit/>
          </a:bodyPr>
          <a:lstStyle/>
          <a:p>
            <a:r>
              <a:rPr lang="en-US" b="1" dirty="0">
                <a:hlinkClick r:id="rId2"/>
              </a:rPr>
              <a:t>https://</a:t>
            </a:r>
            <a:r>
              <a:rPr lang="en-US" b="1" dirty="0" smtClean="0">
                <a:hlinkClick r:id="rId2"/>
              </a:rPr>
              <a:t>murzim.ru/nauka/biologiya/nervnaja-sistema/24265-osobennosti-morfo-funkcionalnyh-preobrazovaniy-golovnogo-mozga-cheloveka-posle-rozhdeniya.html</a:t>
            </a:r>
            <a:endParaRPr lang="kk-KZ" b="1" dirty="0" smtClean="0"/>
          </a:p>
          <a:p>
            <a:r>
              <a:rPr lang="en-US" b="1" dirty="0">
                <a:hlinkClick r:id="rId3"/>
              </a:rPr>
              <a:t>http://spina.pro/anatomy/myshcy/razvitie-i-vozrastnye-osobennosti-myshc</a:t>
            </a:r>
            <a:r>
              <a:rPr lang="en-US" b="1" dirty="0" smtClean="0">
                <a:hlinkClick r:id="rId3"/>
              </a:rPr>
              <a:t>/</a:t>
            </a:r>
            <a:endParaRPr lang="kk-KZ" b="1" dirty="0" smtClean="0"/>
          </a:p>
          <a:p>
            <a:r>
              <a:rPr lang="en-US" b="1" dirty="0">
                <a:hlinkClick r:id="rId4"/>
              </a:rPr>
              <a:t>http://</a:t>
            </a:r>
            <a:r>
              <a:rPr lang="en-US" b="1" dirty="0" smtClean="0">
                <a:hlinkClick r:id="rId4"/>
              </a:rPr>
              <a:t>library.infodoctor.ru/anatgo.php?p=223</a:t>
            </a:r>
            <a:endParaRPr lang="kk-KZ" b="1" dirty="0" smtClean="0"/>
          </a:p>
          <a:p>
            <a:r>
              <a:rPr lang="en-US" b="1" dirty="0">
                <a:hlinkClick r:id="rId5"/>
              </a:rPr>
              <a:t>http://medkarta.com/?</a:t>
            </a:r>
            <a:r>
              <a:rPr lang="en-US" b="1" dirty="0" smtClean="0">
                <a:hlinkClick r:id="rId5"/>
              </a:rPr>
              <a:t>cat=article&amp;id=19560</a:t>
            </a:r>
            <a:endParaRPr lang="kk-KZ" b="1" dirty="0" smtClean="0"/>
          </a:p>
          <a:p>
            <a:r>
              <a:rPr lang="en-US" b="1" dirty="0">
                <a:hlinkClick r:id="rId6"/>
              </a:rPr>
              <a:t>http://</a:t>
            </a:r>
            <a:r>
              <a:rPr lang="en-US" b="1" dirty="0" smtClean="0">
                <a:hlinkClick r:id="rId6"/>
              </a:rPr>
              <a:t>nervzdorov.ru/sistema/vozrastnye-osobennosti-nervnoj-sistemy.html</a:t>
            </a:r>
            <a:endParaRPr lang="kk-KZ" b="1" dirty="0" smtClean="0"/>
          </a:p>
          <a:p>
            <a:endParaRPr lang="kk-KZ" b="1" dirty="0" smtClean="0"/>
          </a:p>
          <a:p>
            <a:endParaRPr lang="ru-RU" b="1" dirty="0"/>
          </a:p>
        </p:txBody>
      </p:sp>
    </p:spTree>
    <p:extLst>
      <p:ext uri="{BB962C8B-B14F-4D97-AF65-F5344CB8AC3E}">
        <p14:creationId xmlns:p14="http://schemas.microsoft.com/office/powerpoint/2010/main" xmlns="" val="2517428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772816"/>
            <a:ext cx="4284850" cy="4752528"/>
          </a:xfrm>
        </p:spPr>
        <p:style>
          <a:lnRef idx="2">
            <a:schemeClr val="accent5"/>
          </a:lnRef>
          <a:fillRef idx="1">
            <a:schemeClr val="lt1"/>
          </a:fillRef>
          <a:effectRef idx="0">
            <a:schemeClr val="accent5"/>
          </a:effectRef>
          <a:fontRef idx="minor">
            <a:schemeClr val="dk1"/>
          </a:fontRef>
        </p:style>
        <p:txBody>
          <a:bodyPr>
            <a:noAutofit/>
          </a:bodyPr>
          <a:lstStyle/>
          <a:p>
            <a:pPr algn="just"/>
            <a:r>
              <a:rPr lang="ru-RU" sz="2000" b="1" dirty="0" err="1">
                <a:latin typeface="Times New Roman" pitchFamily="18" charset="0"/>
                <a:cs typeface="Times New Roman" pitchFamily="18" charset="0"/>
              </a:rPr>
              <a:t>Жүйке</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жүйесі</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адам</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жануарлар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организмдерінің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қоршаған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ортаға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бейімделуін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реттейтін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жүйе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Жүйке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жүйесінің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қызметтері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рефлекстер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арқылы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жүзіне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асады</a:t>
            </a:r>
            <a:r>
              <a:rPr lang="ru-RU" sz="2000" dirty="0" smtClean="0">
                <a:latin typeface="Times New Roman" pitchFamily="18" charset="0"/>
                <a:cs typeface="Times New Roman" pitchFamily="18" charset="0"/>
              </a:rPr>
              <a:t>.</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Жүйке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жүйесі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ішкі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сыртқы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тітіркендіргіш</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әсерін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қабылдайды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талдайды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өңдейді</a:t>
            </a:r>
            <a:r>
              <a:rPr lang="ru-RU" sz="2000" dirty="0" smtClean="0">
                <a:latin typeface="Times New Roman" pitchFamily="18" charset="0"/>
                <a:cs typeface="Times New Roman" pitchFamily="18" charset="0"/>
              </a:rPr>
              <a:t>, организм </a:t>
            </a:r>
            <a:r>
              <a:rPr lang="ru-RU" sz="2000" dirty="0" err="1">
                <a:latin typeface="Times New Roman" pitchFamily="18" charset="0"/>
                <a:cs typeface="Times New Roman" pitchFamily="18" charset="0"/>
              </a:rPr>
              <a:t>қызметін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реттеп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үйлестіреді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Бұның</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негізгі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бөлігі</a:t>
            </a:r>
            <a:r>
              <a:rPr lang="ru-RU" sz="2000" dirty="0">
                <a:latin typeface="Times New Roman" pitchFamily="18" charset="0"/>
                <a:cs typeface="Times New Roman" pitchFamily="18" charset="0"/>
              </a:rPr>
              <a:t> - аса </a:t>
            </a:r>
            <a:r>
              <a:rPr lang="ru-RU" sz="2000" dirty="0" err="1">
                <a:latin typeface="Times New Roman" pitchFamily="18" charset="0"/>
                <a:cs typeface="Times New Roman" pitchFamily="18" charset="0"/>
              </a:rPr>
              <a:t>қозғыш</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қозуды</a:t>
            </a:r>
            <a:r>
              <a:rPr lang="ru-RU" sz="2000" dirty="0">
                <a:latin typeface="Times New Roman" pitchFamily="18" charset="0"/>
                <a:cs typeface="Times New Roman" pitchFamily="18" charset="0"/>
              </a:rPr>
              <a:t> тез </a:t>
            </a:r>
            <a:r>
              <a:rPr lang="ru-RU" sz="2000" dirty="0" err="1">
                <a:latin typeface="Times New Roman" pitchFamily="18" charset="0"/>
                <a:cs typeface="Times New Roman" pitchFamily="18" charset="0"/>
              </a:rPr>
              <a:t>өткізетін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өсінділері</a:t>
            </a:r>
            <a:r>
              <a:rPr lang="ru-RU" sz="2000" dirty="0">
                <a:latin typeface="Times New Roman" pitchFamily="18" charset="0"/>
                <a:cs typeface="Times New Roman" pitchFamily="18" charset="0"/>
              </a:rPr>
              <a:t> бар </a:t>
            </a:r>
            <a:r>
              <a:rPr lang="ru-RU" sz="2000" dirty="0" err="1">
                <a:latin typeface="Times New Roman" pitchFamily="18" charset="0"/>
                <a:cs typeface="Times New Roman" pitchFamily="18" charset="0"/>
              </a:rPr>
              <a:t>жүйке</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жасушасы</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(нейрон). </a:t>
            </a:r>
            <a:r>
              <a:rPr lang="ru-RU" sz="2000" dirty="0" err="1">
                <a:latin typeface="Times New Roman" pitchFamily="18" charset="0"/>
                <a:cs typeface="Times New Roman" pitchFamily="18" charset="0"/>
              </a:rPr>
              <a:t>Жүйке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жүйесі</a:t>
            </a:r>
            <a:r>
              <a:rPr lang="ru-RU" sz="2000" dirty="0">
                <a:latin typeface="Times New Roman" pitchFamily="18" charset="0"/>
                <a:cs typeface="Times New Roman" pitchFamily="18" charset="0"/>
              </a:rPr>
              <a:t> филогенез </a:t>
            </a:r>
            <a:r>
              <a:rPr lang="ru-RU" sz="2000" dirty="0" err="1">
                <a:latin typeface="Times New Roman" pitchFamily="18" charset="0"/>
                <a:cs typeface="Times New Roman" pitchFamily="18" charset="0"/>
              </a:rPr>
              <a:t>процесінде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күрделі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өзгеріске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ұшыраған</a:t>
            </a:r>
            <a:r>
              <a:rPr lang="ru-RU" sz="2000" dirty="0">
                <a:latin typeface="Times New Roman" pitchFamily="18" charset="0"/>
                <a:cs typeface="Times New Roman" pitchFamily="18" charset="0"/>
              </a:rPr>
              <a:t>.</a:t>
            </a:r>
          </a:p>
        </p:txBody>
      </p:sp>
      <p:sp>
        <p:nvSpPr>
          <p:cNvPr id="3" name="Заголовок 2"/>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pPr algn="ctr"/>
            <a:r>
              <a:rPr lang="kk-KZ" dirty="0" smtClean="0">
                <a:latin typeface="Times New Roman" pitchFamily="18" charset="0"/>
                <a:cs typeface="Times New Roman" pitchFamily="18" charset="0"/>
              </a:rPr>
              <a:t>Жүйке жүйесі</a:t>
            </a:r>
            <a:endParaRPr lang="ru-RU"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36370" y="1988840"/>
            <a:ext cx="4509517" cy="4536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1444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109728" indent="0">
              <a:buNone/>
            </a:pPr>
            <a:r>
              <a:rPr lang="kk-KZ" dirty="0" smtClean="0"/>
              <a:t> </a:t>
            </a:r>
            <a:endParaRPr lang="ru-RU" dirty="0"/>
          </a:p>
        </p:txBody>
      </p:sp>
      <p:sp>
        <p:nvSpPr>
          <p:cNvPr id="3" name="Заголовок 2"/>
          <p:cNvSpPr>
            <a:spLocks noGrp="1"/>
          </p:cNvSpPr>
          <p:nvPr>
            <p:ph type="title"/>
          </p:nvPr>
        </p:nvSpPr>
        <p:spPr>
          <a:xfrm>
            <a:off x="2771800" y="260648"/>
            <a:ext cx="3744416" cy="1138138"/>
          </a:xfrm>
        </p:spPr>
        <p:style>
          <a:lnRef idx="2">
            <a:schemeClr val="accent5"/>
          </a:lnRef>
          <a:fillRef idx="1">
            <a:schemeClr val="lt1"/>
          </a:fillRef>
          <a:effectRef idx="0">
            <a:schemeClr val="accent5"/>
          </a:effectRef>
          <a:fontRef idx="minor">
            <a:schemeClr val="dk1"/>
          </a:fontRef>
        </p:style>
        <p:txBody>
          <a:bodyPr/>
          <a:lstStyle/>
          <a:p>
            <a:r>
              <a:rPr lang="kk-KZ" dirty="0" smtClean="0">
                <a:latin typeface="Times New Roman" pitchFamily="18" charset="0"/>
                <a:cs typeface="Times New Roman" pitchFamily="18" charset="0"/>
              </a:rPr>
              <a:t>Жүйке жүйесі</a:t>
            </a:r>
            <a:endParaRPr lang="ru-RU" dirty="0">
              <a:latin typeface="Times New Roman" pitchFamily="18" charset="0"/>
              <a:cs typeface="Times New Roman" pitchFamily="18" charset="0"/>
            </a:endParaRPr>
          </a:p>
        </p:txBody>
      </p:sp>
      <p:cxnSp>
        <p:nvCxnSpPr>
          <p:cNvPr id="5" name="Прямая со стрелкой 4"/>
          <p:cNvCxnSpPr>
            <a:stCxn id="2" idx="0"/>
          </p:cNvCxnSpPr>
          <p:nvPr/>
        </p:nvCxnSpPr>
        <p:spPr>
          <a:xfrm flipH="1">
            <a:off x="1691680" y="1481328"/>
            <a:ext cx="2880320" cy="579520"/>
          </a:xfrm>
          <a:prstGeom prst="straightConnector1">
            <a:avLst/>
          </a:prstGeom>
          <a:ln w="381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a:stCxn id="2" idx="0"/>
          </p:cNvCxnSpPr>
          <p:nvPr/>
        </p:nvCxnSpPr>
        <p:spPr>
          <a:xfrm>
            <a:off x="4572000" y="1481328"/>
            <a:ext cx="2592288" cy="579520"/>
          </a:xfrm>
          <a:prstGeom prst="straightConnector1">
            <a:avLst/>
          </a:prstGeom>
          <a:ln w="381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Скругленный прямоугольник 8"/>
          <p:cNvSpPr/>
          <p:nvPr/>
        </p:nvSpPr>
        <p:spPr>
          <a:xfrm>
            <a:off x="399799" y="2210352"/>
            <a:ext cx="2952328" cy="10746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kk-KZ" sz="3600" dirty="0" smtClean="0">
                <a:latin typeface="Times New Roman" pitchFamily="18" charset="0"/>
                <a:cs typeface="Times New Roman" pitchFamily="18" charset="0"/>
              </a:rPr>
              <a:t>Орталық</a:t>
            </a:r>
            <a:endParaRPr lang="ru-RU" sz="2800" dirty="0">
              <a:latin typeface="Times New Roman" pitchFamily="18" charset="0"/>
              <a:cs typeface="Times New Roman" pitchFamily="18" charset="0"/>
            </a:endParaRPr>
          </a:p>
        </p:txBody>
      </p:sp>
      <p:sp>
        <p:nvSpPr>
          <p:cNvPr id="10" name="Скругленный прямоугольник 9"/>
          <p:cNvSpPr/>
          <p:nvPr/>
        </p:nvSpPr>
        <p:spPr>
          <a:xfrm>
            <a:off x="5688124" y="2210352"/>
            <a:ext cx="2952328" cy="10746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kk-KZ" sz="3600" dirty="0" smtClean="0">
                <a:latin typeface="Times New Roman" pitchFamily="18" charset="0"/>
                <a:cs typeface="Times New Roman" pitchFamily="18" charset="0"/>
              </a:rPr>
              <a:t>Шеткі</a:t>
            </a:r>
            <a:endParaRPr lang="ru-RU" sz="3600" dirty="0">
              <a:latin typeface="Times New Roman" pitchFamily="18" charset="0"/>
              <a:cs typeface="Times New Roman" pitchFamily="18" charset="0"/>
            </a:endParaRPr>
          </a:p>
        </p:txBody>
      </p:sp>
      <p:cxnSp>
        <p:nvCxnSpPr>
          <p:cNvPr id="12" name="Прямая со стрелкой 11"/>
          <p:cNvCxnSpPr>
            <a:stCxn id="9" idx="2"/>
          </p:cNvCxnSpPr>
          <p:nvPr/>
        </p:nvCxnSpPr>
        <p:spPr>
          <a:xfrm flipH="1">
            <a:off x="755576" y="3284984"/>
            <a:ext cx="1120387" cy="504056"/>
          </a:xfrm>
          <a:prstGeom prst="straightConnector1">
            <a:avLst/>
          </a:prstGeom>
          <a:ln w="381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9" idx="2"/>
          </p:cNvCxnSpPr>
          <p:nvPr/>
        </p:nvCxnSpPr>
        <p:spPr>
          <a:xfrm>
            <a:off x="1875963" y="3284984"/>
            <a:ext cx="967845" cy="504056"/>
          </a:xfrm>
          <a:prstGeom prst="straightConnector1">
            <a:avLst/>
          </a:prstGeom>
          <a:ln w="381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Скругленный прямоугольник 19"/>
          <p:cNvSpPr/>
          <p:nvPr/>
        </p:nvSpPr>
        <p:spPr>
          <a:xfrm>
            <a:off x="227910" y="3804265"/>
            <a:ext cx="1648053" cy="10746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kk-KZ" sz="3600" dirty="0" smtClean="0">
                <a:latin typeface="Times New Roman" pitchFamily="18" charset="0"/>
                <a:cs typeface="Times New Roman" pitchFamily="18" charset="0"/>
              </a:rPr>
              <a:t>Бас миы</a:t>
            </a:r>
            <a:endParaRPr lang="ru-RU" sz="2800" dirty="0">
              <a:latin typeface="Times New Roman" pitchFamily="18" charset="0"/>
              <a:cs typeface="Times New Roman" pitchFamily="18" charset="0"/>
            </a:endParaRPr>
          </a:p>
        </p:txBody>
      </p:sp>
      <p:sp>
        <p:nvSpPr>
          <p:cNvPr id="21" name="Скругленный прямоугольник 20"/>
          <p:cNvSpPr/>
          <p:nvPr/>
        </p:nvSpPr>
        <p:spPr>
          <a:xfrm>
            <a:off x="2274282" y="3789039"/>
            <a:ext cx="1937678" cy="10898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kk-KZ" sz="3600" dirty="0" smtClean="0">
                <a:latin typeface="Times New Roman" pitchFamily="18" charset="0"/>
                <a:cs typeface="Times New Roman" pitchFamily="18" charset="0"/>
              </a:rPr>
              <a:t>Жұлын</a:t>
            </a:r>
            <a:endParaRPr lang="ru-RU" sz="2800" dirty="0">
              <a:latin typeface="Times New Roman" pitchFamily="18" charset="0"/>
              <a:cs typeface="Times New Roman" pitchFamily="18" charset="0"/>
            </a:endParaRPr>
          </a:p>
        </p:txBody>
      </p:sp>
      <p:cxnSp>
        <p:nvCxnSpPr>
          <p:cNvPr id="23" name="Прямая со стрелкой 22"/>
          <p:cNvCxnSpPr>
            <a:stCxn id="10" idx="2"/>
          </p:cNvCxnSpPr>
          <p:nvPr/>
        </p:nvCxnSpPr>
        <p:spPr>
          <a:xfrm flipH="1">
            <a:off x="5436096" y="3284984"/>
            <a:ext cx="1728192" cy="519281"/>
          </a:xfrm>
          <a:prstGeom prst="straightConnector1">
            <a:avLst/>
          </a:prstGeom>
          <a:ln w="381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10" idx="2"/>
          </p:cNvCxnSpPr>
          <p:nvPr/>
        </p:nvCxnSpPr>
        <p:spPr>
          <a:xfrm flipH="1">
            <a:off x="6732240" y="3284984"/>
            <a:ext cx="432048" cy="2016224"/>
          </a:xfrm>
          <a:prstGeom prst="straightConnector1">
            <a:avLst/>
          </a:prstGeom>
          <a:ln w="381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endCxn id="2" idx="3"/>
          </p:cNvCxnSpPr>
          <p:nvPr/>
        </p:nvCxnSpPr>
        <p:spPr>
          <a:xfrm>
            <a:off x="7164288" y="3284984"/>
            <a:ext cx="1522512" cy="459326"/>
          </a:xfrm>
          <a:prstGeom prst="straightConnector1">
            <a:avLst/>
          </a:prstGeom>
          <a:ln w="381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Скругленный прямоугольник 31"/>
          <p:cNvSpPr/>
          <p:nvPr/>
        </p:nvSpPr>
        <p:spPr>
          <a:xfrm>
            <a:off x="4652139" y="3804265"/>
            <a:ext cx="1864077" cy="10746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kk-KZ" sz="3200" dirty="0" smtClean="0">
                <a:latin typeface="Times New Roman" pitchFamily="18" charset="0"/>
                <a:cs typeface="Times New Roman" pitchFamily="18" charset="0"/>
              </a:rPr>
              <a:t>Нервтер</a:t>
            </a:r>
            <a:endParaRPr lang="ru-RU" sz="2400" dirty="0">
              <a:latin typeface="Times New Roman" pitchFamily="18" charset="0"/>
              <a:cs typeface="Times New Roman" pitchFamily="18" charset="0"/>
            </a:endParaRPr>
          </a:p>
        </p:txBody>
      </p:sp>
      <p:sp>
        <p:nvSpPr>
          <p:cNvPr id="33" name="Скругленный прямоугольник 32"/>
          <p:cNvSpPr/>
          <p:nvPr/>
        </p:nvSpPr>
        <p:spPr>
          <a:xfrm>
            <a:off x="6124237" y="5301208"/>
            <a:ext cx="1872660" cy="10746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kk-KZ" sz="2800" dirty="0" smtClean="0">
                <a:latin typeface="Times New Roman" pitchFamily="18" charset="0"/>
                <a:cs typeface="Times New Roman" pitchFamily="18" charset="0"/>
              </a:rPr>
              <a:t>Нерв түйіндері</a:t>
            </a:r>
            <a:endParaRPr lang="ru-RU" sz="2000" dirty="0">
              <a:latin typeface="Times New Roman" pitchFamily="18" charset="0"/>
              <a:cs typeface="Times New Roman" pitchFamily="18" charset="0"/>
            </a:endParaRPr>
          </a:p>
        </p:txBody>
      </p:sp>
      <p:sp>
        <p:nvSpPr>
          <p:cNvPr id="34" name="Скругленный прямоугольник 33"/>
          <p:cNvSpPr/>
          <p:nvPr/>
        </p:nvSpPr>
        <p:spPr>
          <a:xfrm>
            <a:off x="7172871" y="3804265"/>
            <a:ext cx="1648053" cy="10746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kk-KZ" sz="3200" dirty="0" smtClean="0">
                <a:latin typeface="Times New Roman" pitchFamily="18" charset="0"/>
                <a:cs typeface="Times New Roman" pitchFamily="18" charset="0"/>
              </a:rPr>
              <a:t>Нерв ұштары</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896549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700808"/>
            <a:ext cx="4608512" cy="4680520"/>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just"/>
            <a:r>
              <a:rPr lang="kk-KZ" dirty="0" smtClean="0">
                <a:latin typeface="Times New Roman" pitchFamily="18" charset="0"/>
                <a:cs typeface="Times New Roman" pitchFamily="18" charset="0"/>
              </a:rPr>
              <a:t>Адамдарда, омыртқалы жануарларда орталық жүйке жүйесін (ОЖЖ) бас миы мен жұлын құрайды. </a:t>
            </a:r>
            <a:r>
              <a:rPr lang="ru-RU" dirty="0" err="1" smtClean="0">
                <a:latin typeface="Times New Roman" pitchFamily="18" charset="0"/>
                <a:cs typeface="Times New Roman" pitchFamily="18" charset="0"/>
              </a:rPr>
              <a:t>Тірі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организмді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құрайтын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түрлі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органдар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жүйелерінің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қызметтерін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үйлестіріп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реттеп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отырады</a:t>
            </a:r>
            <a:r>
              <a:rPr lang="ru-RU" dirty="0">
                <a:latin typeface="Times New Roman" pitchFamily="18" charset="0"/>
                <a:cs typeface="Times New Roman" pitchFamily="18" charset="0"/>
              </a:rPr>
              <a:t>. Осы </a:t>
            </a:r>
            <a:r>
              <a:rPr lang="ru-RU" dirty="0" err="1">
                <a:latin typeface="Times New Roman" pitchFamily="18" charset="0"/>
                <a:cs typeface="Times New Roman" pitchFamily="18" charset="0"/>
              </a:rPr>
              <a:t>қызметтерді</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ОЖЖ</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жұлын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жүйкелері</a:t>
            </a:r>
            <a:r>
              <a:rPr lang="ru-RU" dirty="0">
                <a:latin typeface="Times New Roman" pitchFamily="18" charset="0"/>
                <a:cs typeface="Times New Roman" pitchFamily="18" charset="0"/>
              </a:rPr>
              <a:t> (31 </a:t>
            </a:r>
            <a:r>
              <a:rPr lang="ru-RU" dirty="0" err="1">
                <a:latin typeface="Times New Roman" pitchFamily="18" charset="0"/>
                <a:cs typeface="Times New Roman" pitchFamily="18" charset="0"/>
              </a:rPr>
              <a:t>жұп</a:t>
            </a:r>
            <a:r>
              <a:rPr lang="ru-RU" dirty="0">
                <a:latin typeface="Times New Roman" pitchFamily="18" charset="0"/>
                <a:cs typeface="Times New Roman" pitchFamily="18" charset="0"/>
              </a:rPr>
              <a:t>) мен ми </a:t>
            </a:r>
            <a:r>
              <a:rPr lang="ru-RU" dirty="0" err="1">
                <a:latin typeface="Times New Roman" pitchFamily="18" charset="0"/>
                <a:cs typeface="Times New Roman" pitchFamily="18" charset="0"/>
              </a:rPr>
              <a:t>жүйкелері</a:t>
            </a:r>
            <a:r>
              <a:rPr lang="ru-RU" dirty="0">
                <a:latin typeface="Times New Roman" pitchFamily="18" charset="0"/>
                <a:cs typeface="Times New Roman" pitchFamily="18" charset="0"/>
              </a:rPr>
              <a:t> (12 </a:t>
            </a:r>
            <a:r>
              <a:rPr lang="ru-RU" dirty="0" err="1">
                <a:latin typeface="Times New Roman" pitchFamily="18" charset="0"/>
                <a:cs typeface="Times New Roman" pitchFamily="18" charset="0"/>
              </a:rPr>
              <a:t>жұп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арқылы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атқарады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Бұл</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жүйкелер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омыртқааралық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вегетативтік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түйіндерімен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бірге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шеткі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жүйесін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құрады</a:t>
            </a:r>
            <a:r>
              <a:rPr lang="ru-RU" dirty="0">
                <a:latin typeface="Times New Roman" pitchFamily="18" charset="0"/>
                <a:cs typeface="Times New Roman" pitchFamily="18" charset="0"/>
              </a:rPr>
              <a:t>. </a:t>
            </a:r>
          </a:p>
        </p:txBody>
      </p:sp>
      <p:sp>
        <p:nvSpPr>
          <p:cNvPr id="3" name="Заголовок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kk-KZ" dirty="0" smtClean="0">
                <a:latin typeface="Times New Roman" pitchFamily="18" charset="0"/>
                <a:cs typeface="Times New Roman" pitchFamily="18" charset="0"/>
              </a:rPr>
              <a:t>Орталық жүйке жүйесі</a:t>
            </a:r>
            <a:endParaRPr lang="ru-RU"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4048" y="1844824"/>
            <a:ext cx="4320480" cy="397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06420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548680"/>
            <a:ext cx="8229600" cy="5458611"/>
          </a:xfrm>
        </p:spPr>
        <p:txBody>
          <a:bodyPr>
            <a:normAutofit fontScale="92500" lnSpcReduction="20000"/>
          </a:bodyPr>
          <a:lstStyle/>
          <a:p>
            <a:pPr algn="just"/>
            <a:r>
              <a:rPr lang="ru-RU" dirty="0" err="1" smtClean="0">
                <a:latin typeface="Times New Roman" pitchFamily="18" charset="0"/>
                <a:cs typeface="Times New Roman" pitchFamily="18" charset="0"/>
              </a:rPr>
              <a:t>Әр</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түрлі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рецепторлардан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тітіркену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процесінде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пайда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болатын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импульстары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орталыққа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тепкіш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афферентік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талшықтары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арқылы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Орталық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жүйесіне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келеді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жерде</a:t>
            </a:r>
            <a:r>
              <a:rPr lang="ru-RU" dirty="0">
                <a:latin typeface="Times New Roman" pitchFamily="18" charset="0"/>
                <a:cs typeface="Times New Roman" pitchFamily="18" charset="0"/>
              </a:rPr>
              <a:t> </a:t>
            </a:r>
            <a:r>
              <a:rPr lang="ru-RU" dirty="0">
                <a:latin typeface="Times New Roman" pitchFamily="18" charset="0"/>
                <a:cs typeface="Times New Roman" pitchFamily="18" charset="0"/>
                <a:hlinkClick r:id="rId2" tooltip="Импульс"/>
              </a:rPr>
              <a:t>импульс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мәліметтері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өңделіп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Орталық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жүйесінің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орындаушы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бөлімдері</a:t>
            </a:r>
            <a:r>
              <a:rPr lang="ru-RU" dirty="0">
                <a:latin typeface="Times New Roman" pitchFamily="18" charset="0"/>
                <a:cs typeface="Times New Roman" pitchFamily="18" charset="0"/>
              </a:rPr>
              <a:t> – </a:t>
            </a:r>
            <a:r>
              <a:rPr lang="ru-RU" i="1" dirty="0" err="1">
                <a:latin typeface="Times New Roman" pitchFamily="18" charset="0"/>
                <a:cs typeface="Times New Roman" pitchFamily="18" charset="0"/>
              </a:rPr>
              <a:t>орталықтан</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тепкіш</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эфференттік</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жүйке</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талшықтары</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арқылы</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бұйрықты</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тиісті</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орнына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жеткізеді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Нәтижесінде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Орталық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жүйесінің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негізгі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қызметі</a:t>
            </a:r>
            <a:r>
              <a:rPr lang="ru-RU" dirty="0">
                <a:latin typeface="Times New Roman" pitchFamily="18" charset="0"/>
                <a:cs typeface="Times New Roman" pitchFamily="18" charset="0"/>
              </a:rPr>
              <a:t> – </a:t>
            </a:r>
            <a:r>
              <a:rPr lang="ru-RU" b="1" dirty="0" err="1">
                <a:latin typeface="Times New Roman" pitchFamily="18" charset="0"/>
                <a:cs typeface="Times New Roman" pitchFamily="18" charset="0"/>
              </a:rPr>
              <a:t>рефлекстің</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жүзеге</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асуын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қамтамасыз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етеді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Орталық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жүйесінің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қалыптасуы</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Орталық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жүйесінің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ішіндегі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сондай-ақ</a:t>
            </a:r>
            <a:r>
              <a:rPr lang="ru-RU" dirty="0">
                <a:latin typeface="Times New Roman" pitchFamily="18" charset="0"/>
                <a:cs typeface="Times New Roman" pitchFamily="18" charset="0"/>
              </a:rPr>
              <a:t>, оны </a:t>
            </a:r>
            <a:r>
              <a:rPr lang="ru-RU" dirty="0" err="1">
                <a:latin typeface="Times New Roman" pitchFamily="18" charset="0"/>
                <a:cs typeface="Times New Roman" pitchFamily="18" charset="0"/>
              </a:rPr>
              <a:t>организмнің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барлық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органдары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тіндерімен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байланыстыратын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өткізгіш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жолдардың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пайда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болуына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әкеледі</a:t>
            </a:r>
            <a:r>
              <a:rPr lang="ru-RU" dirty="0">
                <a:latin typeface="Times New Roman" pitchFamily="18" charset="0"/>
                <a:cs typeface="Times New Roman" pitchFamily="18" charset="0"/>
              </a:rPr>
              <a:t>. </a:t>
            </a:r>
            <a:r>
              <a:rPr lang="ru-RU" i="1" dirty="0" err="1">
                <a:latin typeface="Times New Roman" pitchFamily="18" charset="0"/>
                <a:cs typeface="Times New Roman" pitchFamily="18" charset="0"/>
              </a:rPr>
              <a:t>Орталық</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жүйке</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жүйесінде</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сомалық</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анималдық</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және</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вегетативтік</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жүйке</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жүйелерінің</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орталықтары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орналасқан</a:t>
            </a:r>
            <a:r>
              <a:rPr lang="ru-RU" dirty="0">
                <a:latin typeface="Times New Roman" pitchFamily="18" charset="0"/>
                <a:cs typeface="Times New Roman" pitchFamily="18" charset="0"/>
              </a:rPr>
              <a:t>.</a:t>
            </a:r>
          </a:p>
        </p:txBody>
      </p:sp>
      <p:sp>
        <p:nvSpPr>
          <p:cNvPr id="3" name="Заголовок 2"/>
          <p:cNvSpPr>
            <a:spLocks noGrp="1"/>
          </p:cNvSpPr>
          <p:nvPr>
            <p:ph type="title"/>
          </p:nvPr>
        </p:nvSpPr>
        <p:spPr>
          <a:xfrm>
            <a:off x="457200" y="274638"/>
            <a:ext cx="8229600" cy="58018"/>
          </a:xfrm>
        </p:spPr>
        <p:txBody>
          <a:bodyPr>
            <a:normAutofit fontScale="90000"/>
          </a:bodyPr>
          <a:lstStyle/>
          <a:p>
            <a:r>
              <a:rPr lang="kk-KZ" dirty="0" smtClean="0"/>
              <a:t> </a:t>
            </a:r>
            <a:endParaRPr lang="ru-RU" dirty="0"/>
          </a:p>
        </p:txBody>
      </p:sp>
    </p:spTree>
    <p:extLst>
      <p:ext uri="{BB962C8B-B14F-4D97-AF65-F5344CB8AC3E}">
        <p14:creationId xmlns:p14="http://schemas.microsoft.com/office/powerpoint/2010/main" xmlns="" val="3078623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kk-KZ" dirty="0" smtClean="0"/>
              <a:t> </a:t>
            </a:r>
            <a:endParaRPr lang="ru-RU" dirty="0"/>
          </a:p>
        </p:txBody>
      </p:sp>
      <p:sp>
        <p:nvSpPr>
          <p:cNvPr id="2" name="Объект 1"/>
          <p:cNvSpPr>
            <a:spLocks noGrp="1"/>
          </p:cNvSpPr>
          <p:nvPr>
            <p:ph idx="1"/>
          </p:nvPr>
        </p:nvSpPr>
        <p:spPr>
          <a:xfrm>
            <a:off x="434468" y="413353"/>
            <a:ext cx="4772563" cy="6264696"/>
          </a:xfrm>
        </p:spPr>
        <p:txBody>
          <a:bodyPr>
            <a:normAutofit fontScale="77500" lnSpcReduction="20000"/>
          </a:bodyPr>
          <a:lstStyle/>
          <a:p>
            <a:pPr marL="109728" indent="0" algn="just">
              <a:buNone/>
            </a:pPr>
            <a:r>
              <a:rPr lang="ru-RU" i="1" dirty="0" err="1">
                <a:latin typeface="Times New Roman" pitchFamily="18" charset="0"/>
                <a:cs typeface="Times New Roman" pitchFamily="18" charset="0"/>
              </a:rPr>
              <a:t>Жұлын</a:t>
            </a:r>
            <a:r>
              <a:rPr lang="ru-RU" i="1" dirty="0">
                <a:latin typeface="Times New Roman" pitchFamily="18" charset="0"/>
                <a:cs typeface="Times New Roman" pitchFamily="18" charset="0"/>
              </a:rPr>
              <a:t> </a:t>
            </a:r>
            <a:r>
              <a:rPr lang="ru-RU" dirty="0" err="1">
                <a:latin typeface="Times New Roman" pitchFamily="18" charset="0"/>
                <a:cs typeface="Times New Roman" pitchFamily="18" charset="0"/>
              </a:rPr>
              <a:t>омыртқа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өзегінде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орналасқан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ұзындығы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ересек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адамдарда</a:t>
            </a:r>
            <a:r>
              <a:rPr lang="ru-RU" dirty="0">
                <a:latin typeface="Times New Roman" pitchFamily="18" charset="0"/>
                <a:cs typeface="Times New Roman" pitchFamily="18" charset="0"/>
              </a:rPr>
              <a:t> жарты </a:t>
            </a:r>
            <a:r>
              <a:rPr lang="ru-RU" dirty="0" err="1">
                <a:latin typeface="Times New Roman" pitchFamily="18" charset="0"/>
                <a:cs typeface="Times New Roman" pitchFamily="18" charset="0"/>
              </a:rPr>
              <a:t>метрге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жуық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салмағы</a:t>
            </a:r>
            <a:r>
              <a:rPr lang="ru-RU" dirty="0">
                <a:latin typeface="Times New Roman" pitchFamily="18" charset="0"/>
                <a:cs typeface="Times New Roman" pitchFamily="18" charset="0"/>
              </a:rPr>
              <a:t> 37-38 г. </a:t>
            </a:r>
            <a:r>
              <a:rPr lang="ru-RU" dirty="0" err="1">
                <a:latin typeface="Times New Roman" pitchFamily="18" charset="0"/>
                <a:cs typeface="Times New Roman" pitchFamily="18" charset="0"/>
              </a:rPr>
              <a:t>Жұлынның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жоғарғы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ұшы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сопақша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мимен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жалғасады</a:t>
            </a:r>
            <a:r>
              <a:rPr lang="ru-RU" dirty="0">
                <a:latin typeface="Times New Roman" pitchFamily="18" charset="0"/>
                <a:cs typeface="Times New Roman" pitchFamily="18" charset="0"/>
              </a:rPr>
              <a:t> да, </a:t>
            </a:r>
            <a:r>
              <a:rPr lang="ru-RU" dirty="0" err="1">
                <a:latin typeface="Times New Roman" pitchFamily="18" charset="0"/>
                <a:cs typeface="Times New Roman" pitchFamily="18" charset="0"/>
              </a:rPr>
              <a:t>төменгі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ұшы</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І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ІІ бел </a:t>
            </a:r>
            <a:r>
              <a:rPr lang="ru-RU" dirty="0" err="1">
                <a:latin typeface="Times New Roman" pitchFamily="18" charset="0"/>
                <a:cs typeface="Times New Roman" pitchFamily="18" charset="0"/>
              </a:rPr>
              <a:t>омыртқа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тұсында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бітеді</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Адамның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жұлыны</a:t>
            </a:r>
            <a:r>
              <a:rPr lang="ru-RU" dirty="0">
                <a:latin typeface="Times New Roman" pitchFamily="18" charset="0"/>
                <a:cs typeface="Times New Roman" pitchFamily="18" charset="0"/>
              </a:rPr>
              <a:t> 31-33 </a:t>
            </a:r>
            <a:r>
              <a:rPr lang="ru-RU" dirty="0" err="1">
                <a:latin typeface="Times New Roman" pitchFamily="18" charset="0"/>
                <a:cs typeface="Times New Roman" pitchFamily="18" charset="0"/>
              </a:rPr>
              <a:t>сегменттен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тұрады</a:t>
            </a:r>
            <a:r>
              <a:rPr lang="ru-RU" dirty="0">
                <a:latin typeface="Times New Roman" pitchFamily="18" charset="0"/>
                <a:cs typeface="Times New Roman" pitchFamily="18" charset="0"/>
              </a:rPr>
              <a:t>: 8 </a:t>
            </a:r>
            <a:r>
              <a:rPr lang="ru-RU" dirty="0" err="1">
                <a:latin typeface="Times New Roman" pitchFamily="18" charset="0"/>
                <a:cs typeface="Times New Roman" pitchFamily="18" charset="0"/>
              </a:rPr>
              <a:t>мойын</a:t>
            </a:r>
            <a:r>
              <a:rPr lang="ru-RU" dirty="0">
                <a:latin typeface="Times New Roman" pitchFamily="18" charset="0"/>
                <a:cs typeface="Times New Roman" pitchFamily="18" charset="0"/>
              </a:rPr>
              <a:t>, 12 </a:t>
            </a:r>
            <a:r>
              <a:rPr lang="ru-RU" dirty="0" err="1">
                <a:latin typeface="Times New Roman" pitchFamily="18" charset="0"/>
                <a:cs typeface="Times New Roman" pitchFamily="18" charset="0"/>
              </a:rPr>
              <a:t>арқа</a:t>
            </a:r>
            <a:r>
              <a:rPr lang="ru-RU" dirty="0">
                <a:latin typeface="Times New Roman" pitchFamily="18" charset="0"/>
                <a:cs typeface="Times New Roman" pitchFamily="18" charset="0"/>
              </a:rPr>
              <a:t>, 5 бел, 5 </a:t>
            </a:r>
            <a:r>
              <a:rPr lang="ru-RU" dirty="0" err="1">
                <a:latin typeface="Times New Roman" pitchFamily="18" charset="0"/>
                <a:cs typeface="Times New Roman" pitchFamily="18" charset="0"/>
              </a:rPr>
              <a:t>сегізкөз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1-3 </a:t>
            </a:r>
            <a:r>
              <a:rPr lang="ru-RU" dirty="0" err="1" smtClean="0">
                <a:latin typeface="Times New Roman" pitchFamily="18" charset="0"/>
                <a:cs typeface="Times New Roman" pitchFamily="18" charset="0"/>
              </a:rPr>
              <a:t>құйымшақ</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бөлімдері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сегменттен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қос-қостан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шыққан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түйіндері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жұлын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жүйкелеріне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айналады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орталыққа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тебетін</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сезгіш</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орталықтан</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тебетін</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қозғаушы</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жүйкелер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Жалпы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жұлыннан</a:t>
            </a:r>
            <a:r>
              <a:rPr lang="ru-RU" dirty="0">
                <a:latin typeface="Times New Roman" pitchFamily="18" charset="0"/>
                <a:cs typeface="Times New Roman" pitchFamily="18" charset="0"/>
              </a:rPr>
              <a:t> 31 </a:t>
            </a:r>
            <a:r>
              <a:rPr lang="ru-RU" dirty="0" err="1">
                <a:latin typeface="Times New Roman" pitchFamily="18" charset="0"/>
                <a:cs typeface="Times New Roman" pitchFamily="18" charset="0"/>
              </a:rPr>
              <a:t>жұп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тарайды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Жұлын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жүйкелері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жұлын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өзегінен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шығып</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жұптан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басқасы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дененің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терісін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аяқ-қолдарын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тұлғасының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бұлшықеттерін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жүйкелендіреді</a:t>
            </a:r>
            <a:r>
              <a:rPr lang="ru-RU" dirty="0">
                <a:latin typeface="Times New Roman" pitchFamily="18" charset="0"/>
                <a:cs typeface="Times New Roman" pitchFamily="18" charset="0"/>
              </a:rPr>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9763" y="404664"/>
            <a:ext cx="3923224" cy="34667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5508104" y="4077072"/>
            <a:ext cx="3635896" cy="1754326"/>
          </a:xfrm>
          <a:prstGeom prst="rect">
            <a:avLst/>
          </a:prstGeom>
          <a:noFill/>
        </p:spPr>
        <p:txBody>
          <a:bodyPr wrap="square" rtlCol="0">
            <a:spAutoFit/>
          </a:bodyPr>
          <a:lstStyle/>
          <a:p>
            <a:r>
              <a:rPr lang="en-US" b="1" dirty="0" smtClean="0">
                <a:latin typeface="Times New Roman" pitchFamily="18" charset="0"/>
                <a:cs typeface="Times New Roman" pitchFamily="18" charset="0"/>
              </a:rPr>
              <a:t>1-</a:t>
            </a:r>
            <a:r>
              <a:rPr lang="kk-KZ" b="1" dirty="0" smtClean="0">
                <a:latin typeface="Times New Roman" pitchFamily="18" charset="0"/>
                <a:cs typeface="Times New Roman" pitchFamily="18" charset="0"/>
              </a:rPr>
              <a:t>Ақ зат</a:t>
            </a:r>
          </a:p>
          <a:p>
            <a:r>
              <a:rPr lang="en-US" b="1" dirty="0" smtClean="0">
                <a:latin typeface="Times New Roman" pitchFamily="18" charset="0"/>
                <a:cs typeface="Times New Roman" pitchFamily="18" charset="0"/>
              </a:rPr>
              <a:t>2-</a:t>
            </a:r>
            <a:r>
              <a:rPr lang="kk-KZ" b="1" dirty="0" smtClean="0">
                <a:latin typeface="Times New Roman" pitchFamily="18" charset="0"/>
                <a:cs typeface="Times New Roman" pitchFamily="18" charset="0"/>
              </a:rPr>
              <a:t>Сұр зат</a:t>
            </a:r>
          </a:p>
          <a:p>
            <a:r>
              <a:rPr lang="en-US" b="1" dirty="0" smtClean="0">
                <a:latin typeface="Times New Roman" pitchFamily="18" charset="0"/>
                <a:cs typeface="Times New Roman" pitchFamily="18" charset="0"/>
              </a:rPr>
              <a:t>3-</a:t>
            </a:r>
            <a:r>
              <a:rPr lang="kk-KZ" b="1" dirty="0" smtClean="0">
                <a:latin typeface="Times New Roman" pitchFamily="18" charset="0"/>
                <a:cs typeface="Times New Roman" pitchFamily="18" charset="0"/>
              </a:rPr>
              <a:t>Артқы сезгіш талшық</a:t>
            </a:r>
          </a:p>
          <a:p>
            <a:r>
              <a:rPr lang="en-US" b="1" dirty="0" smtClean="0">
                <a:latin typeface="Times New Roman" pitchFamily="18" charset="0"/>
                <a:cs typeface="Times New Roman" pitchFamily="18" charset="0"/>
              </a:rPr>
              <a:t>4-</a:t>
            </a:r>
            <a:r>
              <a:rPr lang="kk-KZ" b="1" dirty="0" smtClean="0">
                <a:latin typeface="Times New Roman" pitchFamily="18" charset="0"/>
                <a:cs typeface="Times New Roman" pitchFamily="18" charset="0"/>
              </a:rPr>
              <a:t>Жұлын жүйкелері</a:t>
            </a:r>
          </a:p>
          <a:p>
            <a:r>
              <a:rPr lang="en-US" b="1" dirty="0" smtClean="0">
                <a:latin typeface="Times New Roman" pitchFamily="18" charset="0"/>
                <a:cs typeface="Times New Roman" pitchFamily="18" charset="0"/>
              </a:rPr>
              <a:t>5-</a:t>
            </a:r>
            <a:r>
              <a:rPr lang="kk-KZ" b="1" dirty="0" smtClean="0">
                <a:latin typeface="Times New Roman" pitchFamily="18" charset="0"/>
                <a:cs typeface="Times New Roman" pitchFamily="18" charset="0"/>
              </a:rPr>
              <a:t>Алдыңғы сезгіш талшық</a:t>
            </a:r>
          </a:p>
          <a:p>
            <a:r>
              <a:rPr lang="en-US" b="1" dirty="0" smtClean="0">
                <a:latin typeface="Times New Roman" pitchFamily="18" charset="0"/>
                <a:cs typeface="Times New Roman" pitchFamily="18" charset="0"/>
              </a:rPr>
              <a:t>6-</a:t>
            </a:r>
            <a:r>
              <a:rPr lang="kk-KZ" b="1" dirty="0" smtClean="0">
                <a:latin typeface="Times New Roman" pitchFamily="18" charset="0"/>
                <a:cs typeface="Times New Roman" pitchFamily="18" charset="0"/>
              </a:rPr>
              <a:t>Жұлын ганглийі</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098083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04664"/>
            <a:ext cx="8229600" cy="5602627"/>
          </a:xfrm>
        </p:spPr>
        <p:txBody>
          <a:bodyPr>
            <a:normAutofit lnSpcReduction="10000"/>
          </a:bodyPr>
          <a:lstStyle/>
          <a:p>
            <a:pPr algn="just"/>
            <a:r>
              <a:rPr lang="ru-RU" dirty="0"/>
              <a:t> </a:t>
            </a:r>
            <a:r>
              <a:rPr lang="ru-RU" b="1" i="1" dirty="0" err="1">
                <a:latin typeface="Times New Roman" pitchFamily="18" charset="0"/>
                <a:cs typeface="Times New Roman" pitchFamily="18" charset="0"/>
              </a:rPr>
              <a:t>Құрсақтағы</a:t>
            </a:r>
            <a:r>
              <a:rPr lang="ru-RU" b="1" i="1" dirty="0">
                <a:latin typeface="Times New Roman" pitchFamily="18" charset="0"/>
                <a:cs typeface="Times New Roman" pitchFamily="18" charset="0"/>
              </a:rPr>
              <a:t> </a:t>
            </a:r>
            <a:r>
              <a:rPr lang="ru-RU" b="1" i="1" dirty="0" smtClean="0">
                <a:latin typeface="Times New Roman" pitchFamily="18" charset="0"/>
                <a:cs typeface="Times New Roman" pitchFamily="18" charset="0"/>
              </a:rPr>
              <a:t>н</a:t>
            </a:r>
            <a:r>
              <a:rPr lang="kk-KZ" b="1" i="1" dirty="0">
                <a:latin typeface="Times New Roman" pitchFamily="18" charset="0"/>
                <a:cs typeface="Times New Roman" pitchFamily="18" charset="0"/>
              </a:rPr>
              <a:t>ә</a:t>
            </a:r>
            <a:r>
              <a:rPr lang="ru-RU" b="1" i="1" dirty="0" err="1" smtClean="0">
                <a:latin typeface="Times New Roman" pitchFamily="18" charset="0"/>
                <a:cs typeface="Times New Roman" pitchFamily="18" charset="0"/>
              </a:rPr>
              <a:t>рестенің</a:t>
            </a:r>
            <a:r>
              <a:rPr lang="ru-RU" b="1" i="1" dirty="0" smtClean="0">
                <a:latin typeface="Times New Roman" pitchFamily="18" charset="0"/>
                <a:cs typeface="Times New Roman" pitchFamily="18" charset="0"/>
              </a:rPr>
              <a:t> </a:t>
            </a:r>
            <a:r>
              <a:rPr lang="ru-RU" b="1" i="1" dirty="0" err="1">
                <a:latin typeface="Times New Roman" pitchFamily="18" charset="0"/>
                <a:cs typeface="Times New Roman" pitchFamily="18" charset="0"/>
              </a:rPr>
              <a:t>бір</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айлық</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кезінде</a:t>
            </a:r>
            <a:r>
              <a:rPr lang="ru-RU" b="1" i="1" dirty="0">
                <a:latin typeface="Times New Roman" pitchFamily="18" charset="0"/>
                <a:cs typeface="Times New Roman" pitchFamily="18" charset="0"/>
              </a:rPr>
              <a:t> </a:t>
            </a:r>
            <a:r>
              <a:rPr lang="ru-RU" dirty="0" err="1">
                <a:latin typeface="Times New Roman" pitchFamily="18" charset="0"/>
                <a:cs typeface="Times New Roman" pitchFamily="18" charset="0"/>
              </a:rPr>
              <a:t>жұлынның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ұзындығы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омыртқа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жотасымен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бірдей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Өсе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келе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омыртқадағы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жұлын</a:t>
            </a:r>
            <a:r>
              <a:rPr lang="ru-RU" dirty="0">
                <a:latin typeface="Times New Roman" pitchFamily="18" charset="0"/>
                <a:cs typeface="Times New Roman" pitchFamily="18" charset="0"/>
              </a:rPr>
              <a:t> </a:t>
            </a:r>
            <a:r>
              <a:rPr lang="ru-RU" b="1" i="1" dirty="0" err="1">
                <a:latin typeface="Times New Roman" pitchFamily="18" charset="0"/>
                <a:cs typeface="Times New Roman" pitchFamily="18" charset="0"/>
              </a:rPr>
              <a:t>жаңа</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тауылған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нәрестеде</a:t>
            </a:r>
            <a:r>
              <a:rPr lang="ru-RU" b="1" i="1" dirty="0">
                <a:latin typeface="Times New Roman" pitchFamily="18" charset="0"/>
                <a:cs typeface="Times New Roman" pitchFamily="18" charset="0"/>
              </a:rPr>
              <a:t> </a:t>
            </a:r>
            <a:r>
              <a:rPr lang="en-US" dirty="0">
                <a:latin typeface="Times New Roman" pitchFamily="18" charset="0"/>
                <a:cs typeface="Times New Roman" pitchFamily="18" charset="0"/>
              </a:rPr>
              <a:t>III </a:t>
            </a:r>
            <a:r>
              <a:rPr lang="ru-RU" dirty="0">
                <a:latin typeface="Times New Roman" pitchFamily="18" charset="0"/>
                <a:cs typeface="Times New Roman" pitchFamily="18" charset="0"/>
              </a:rPr>
              <a:t>бел </a:t>
            </a:r>
            <a:r>
              <a:rPr lang="ru-RU" dirty="0" err="1">
                <a:latin typeface="Times New Roman" pitchFamily="18" charset="0"/>
                <a:cs typeface="Times New Roman" pitchFamily="18" charset="0"/>
              </a:rPr>
              <a:t>омыртқа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тұсында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болса</a:t>
            </a:r>
            <a:r>
              <a:rPr lang="ru-RU" dirty="0">
                <a:latin typeface="Times New Roman" pitchFamily="18" charset="0"/>
                <a:cs typeface="Times New Roman" pitchFamily="18" charset="0"/>
              </a:rPr>
              <a:t>, </a:t>
            </a:r>
            <a:r>
              <a:rPr lang="ru-RU" b="1" i="1" dirty="0" err="1">
                <a:latin typeface="Times New Roman" pitchFamily="18" charset="0"/>
                <a:cs typeface="Times New Roman" pitchFamily="18" charset="0"/>
              </a:rPr>
              <a:t>ересек</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адамдарда</a:t>
            </a:r>
            <a:r>
              <a:rPr lang="ru-RU" b="1" i="1" dirty="0">
                <a:latin typeface="Times New Roman" pitchFamily="18" charset="0"/>
                <a:cs typeface="Times New Roman" pitchFamily="18" charset="0"/>
              </a:rPr>
              <a:t> </a:t>
            </a:r>
            <a:r>
              <a:rPr lang="en-US" dirty="0">
                <a:latin typeface="Times New Roman" pitchFamily="18" charset="0"/>
                <a:cs typeface="Times New Roman" pitchFamily="18" charset="0"/>
              </a:rPr>
              <a:t>II </a:t>
            </a:r>
            <a:r>
              <a:rPr lang="ru-RU" dirty="0">
                <a:latin typeface="Times New Roman" pitchFamily="18" charset="0"/>
                <a:cs typeface="Times New Roman" pitchFamily="18" charset="0"/>
              </a:rPr>
              <a:t>бел </a:t>
            </a:r>
            <a:r>
              <a:rPr lang="ru-RU" dirty="0" err="1">
                <a:latin typeface="Times New Roman" pitchFamily="18" charset="0"/>
                <a:cs typeface="Times New Roman" pitchFamily="18" charset="0"/>
              </a:rPr>
              <a:t>омыртқа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тұсына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дейін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қысқарады</a:t>
            </a:r>
            <a:r>
              <a:rPr lang="ru-RU" dirty="0" smtClean="0">
                <a:latin typeface="Times New Roman" pitchFamily="18" charset="0"/>
                <a:cs typeface="Times New Roman" pitchFamily="18" charset="0"/>
              </a:rPr>
              <a:t>.</a:t>
            </a:r>
          </a:p>
          <a:p>
            <a:pPr algn="just"/>
            <a:r>
              <a:rPr lang="ru-RU" dirty="0" err="1">
                <a:latin typeface="Times New Roman" pitchFamily="18" charset="0"/>
                <a:cs typeface="Times New Roman" pitchFamily="18" charset="0"/>
              </a:rPr>
              <a:t>Жұлын</a:t>
            </a:r>
            <a:r>
              <a:rPr lang="ru-RU" dirty="0">
                <a:latin typeface="Times New Roman" pitchFamily="18" charset="0"/>
                <a:cs typeface="Times New Roman" pitchFamily="18" charset="0"/>
              </a:rPr>
              <a:t> </a:t>
            </a:r>
            <a:r>
              <a:rPr lang="ru-RU" b="1" i="1" dirty="0">
                <a:latin typeface="Times New Roman" pitchFamily="18" charset="0"/>
                <a:cs typeface="Times New Roman" pitchFamily="18" charset="0"/>
              </a:rPr>
              <a:t>10 </a:t>
            </a:r>
            <a:r>
              <a:rPr lang="ru-RU" b="1" i="1" dirty="0" err="1">
                <a:latin typeface="Times New Roman" pitchFamily="18" charset="0"/>
                <a:cs typeface="Times New Roman" pitchFamily="18" charset="0"/>
              </a:rPr>
              <a:t>жасқа</a:t>
            </a:r>
            <a:r>
              <a:rPr lang="ru-RU" i="1" dirty="0">
                <a:latin typeface="Times New Roman" pitchFamily="18" charset="0"/>
                <a:cs typeface="Times New Roman" pitchFamily="18" charset="0"/>
              </a:rPr>
              <a:t> </a:t>
            </a:r>
            <a:r>
              <a:rPr lang="ru-RU" dirty="0" err="1">
                <a:latin typeface="Times New Roman" pitchFamily="18" charset="0"/>
                <a:cs typeface="Times New Roman" pitchFamily="18" charset="0"/>
              </a:rPr>
              <a:t>келгенде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есе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ұзарады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өсуі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алғашқы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жылы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қарқынды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жүреді</a:t>
            </a:r>
            <a:r>
              <a:rPr lang="ru-RU" dirty="0">
                <a:latin typeface="Times New Roman" pitchFamily="18" charset="0"/>
                <a:cs typeface="Times New Roman" pitchFamily="18" charset="0"/>
              </a:rPr>
              <a:t> де, </a:t>
            </a:r>
            <a:r>
              <a:rPr lang="ru-RU" b="1" i="1" dirty="0">
                <a:latin typeface="Times New Roman" pitchFamily="18" charset="0"/>
                <a:cs typeface="Times New Roman" pitchFamily="18" charset="0"/>
              </a:rPr>
              <a:t>4-6 </a:t>
            </a:r>
            <a:r>
              <a:rPr lang="ru-RU" b="1" i="1" dirty="0" err="1">
                <a:latin typeface="Times New Roman" pitchFamily="18" charset="0"/>
                <a:cs typeface="Times New Roman" pitchFamily="18" charset="0"/>
              </a:rPr>
              <a:t>жасқа</a:t>
            </a:r>
            <a:r>
              <a:rPr lang="ru-RU" b="1" i="1" dirty="0">
                <a:latin typeface="Times New Roman" pitchFamily="18" charset="0"/>
                <a:cs typeface="Times New Roman" pitchFamily="18" charset="0"/>
              </a:rPr>
              <a:t> </a:t>
            </a:r>
            <a:r>
              <a:rPr lang="ru-RU" dirty="0" err="1">
                <a:latin typeface="Times New Roman" pitchFamily="18" charset="0"/>
                <a:cs typeface="Times New Roman" pitchFamily="18" charset="0"/>
              </a:rPr>
              <a:t>келгенде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жұлынның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дамуы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аяқталуға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жақын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Дегенмен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жетілуі</a:t>
            </a:r>
            <a:r>
              <a:rPr lang="ru-RU" dirty="0">
                <a:latin typeface="Times New Roman" pitchFamily="18" charset="0"/>
                <a:cs typeface="Times New Roman" pitchFamily="18" charset="0"/>
              </a:rPr>
              <a:t> </a:t>
            </a:r>
            <a:r>
              <a:rPr lang="ru-RU" b="1" i="1" dirty="0">
                <a:latin typeface="Times New Roman" pitchFamily="18" charset="0"/>
                <a:cs typeface="Times New Roman" pitchFamily="18" charset="0"/>
              </a:rPr>
              <a:t>20 </a:t>
            </a:r>
            <a:r>
              <a:rPr lang="ru-RU" b="1" i="1" dirty="0" err="1">
                <a:latin typeface="Times New Roman" pitchFamily="18" charset="0"/>
                <a:cs typeface="Times New Roman" pitchFamily="18" charset="0"/>
              </a:rPr>
              <a:t>жасқа</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жуықтағанда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аяқталады</a:t>
            </a:r>
            <a:r>
              <a:rPr lang="ru-RU" dirty="0" smtClean="0">
                <a:latin typeface="Times New Roman" pitchFamily="18" charset="0"/>
                <a:cs typeface="Times New Roman" pitchFamily="18" charset="0"/>
              </a:rPr>
              <a:t>.</a:t>
            </a:r>
          </a:p>
          <a:p>
            <a:pPr algn="just"/>
            <a:r>
              <a:rPr lang="kk-KZ" dirty="0" smtClean="0">
                <a:latin typeface="Times New Roman" pitchFamily="18" charset="0"/>
                <a:cs typeface="Times New Roman" pitchFamily="18" charset="0"/>
              </a:rPr>
              <a:t>Нәрестелерде жұлынның массасы</a:t>
            </a:r>
            <a:r>
              <a:rPr lang="en-US" dirty="0" smtClean="0">
                <a:latin typeface="Times New Roman" pitchFamily="18" charset="0"/>
                <a:cs typeface="Times New Roman" pitchFamily="18" charset="0"/>
              </a:rPr>
              <a:t> 5,5</a:t>
            </a:r>
            <a:r>
              <a:rPr lang="kk-KZ" dirty="0" smtClean="0">
                <a:latin typeface="Times New Roman" pitchFamily="18" charset="0"/>
                <a:cs typeface="Times New Roman" pitchFamily="18" charset="0"/>
              </a:rPr>
              <a:t> г., </a:t>
            </a:r>
            <a:r>
              <a:rPr lang="en-US" dirty="0" smtClean="0">
                <a:latin typeface="Times New Roman" pitchFamily="18" charset="0"/>
                <a:cs typeface="Times New Roman" pitchFamily="18" charset="0"/>
              </a:rPr>
              <a:t>1 </a:t>
            </a:r>
            <a:r>
              <a:rPr lang="kk-KZ" dirty="0" smtClean="0">
                <a:latin typeface="Times New Roman" pitchFamily="18" charset="0"/>
                <a:cs typeface="Times New Roman" pitchFamily="18" charset="0"/>
              </a:rPr>
              <a:t>жаста шамамен</a:t>
            </a:r>
            <a:r>
              <a:rPr lang="en-US" dirty="0" smtClean="0">
                <a:latin typeface="Times New Roman" pitchFamily="18" charset="0"/>
                <a:cs typeface="Times New Roman" pitchFamily="18" charset="0"/>
              </a:rPr>
              <a:t> 10 </a:t>
            </a:r>
            <a:r>
              <a:rPr lang="kk-KZ" dirty="0" smtClean="0">
                <a:latin typeface="Times New Roman" pitchFamily="18" charset="0"/>
                <a:cs typeface="Times New Roman" pitchFamily="18" charset="0"/>
              </a:rPr>
              <a:t> г.,</a:t>
            </a:r>
            <a:r>
              <a:rPr lang="en-US" dirty="0" smtClean="0">
                <a:latin typeface="Times New Roman" pitchFamily="18" charset="0"/>
                <a:cs typeface="Times New Roman" pitchFamily="18" charset="0"/>
              </a:rPr>
              <a:t> 3</a:t>
            </a:r>
            <a:r>
              <a:rPr lang="kk-KZ" dirty="0" smtClean="0">
                <a:latin typeface="Times New Roman" pitchFamily="18" charset="0"/>
                <a:cs typeface="Times New Roman" pitchFamily="18" charset="0"/>
              </a:rPr>
              <a:t> жаста</a:t>
            </a:r>
            <a:r>
              <a:rPr lang="en-US" dirty="0" smtClean="0">
                <a:latin typeface="Times New Roman" pitchFamily="18" charset="0"/>
                <a:cs typeface="Times New Roman" pitchFamily="18" charset="0"/>
              </a:rPr>
              <a:t> – 13 </a:t>
            </a:r>
            <a:r>
              <a:rPr lang="kk-KZ" dirty="0" smtClean="0">
                <a:latin typeface="Times New Roman" pitchFamily="18" charset="0"/>
                <a:cs typeface="Times New Roman" pitchFamily="18" charset="0"/>
              </a:rPr>
              <a:t>г., </a:t>
            </a:r>
            <a:r>
              <a:rPr lang="en-US" dirty="0" smtClean="0">
                <a:latin typeface="Times New Roman" pitchFamily="18" charset="0"/>
                <a:cs typeface="Times New Roman" pitchFamily="18" charset="0"/>
              </a:rPr>
              <a:t>7 </a:t>
            </a:r>
            <a:r>
              <a:rPr lang="kk-KZ" dirty="0" smtClean="0">
                <a:latin typeface="Times New Roman" pitchFamily="18" charset="0"/>
                <a:cs typeface="Times New Roman" pitchFamily="18" charset="0"/>
              </a:rPr>
              <a:t>жаста</a:t>
            </a:r>
            <a:r>
              <a:rPr lang="en-US" dirty="0" smtClean="0">
                <a:latin typeface="Times New Roman" pitchFamily="18" charset="0"/>
                <a:cs typeface="Times New Roman" pitchFamily="18" charset="0"/>
              </a:rPr>
              <a:t> – 19</a:t>
            </a:r>
            <a:r>
              <a:rPr lang="kk-KZ" dirty="0" smtClean="0">
                <a:latin typeface="Times New Roman" pitchFamily="18" charset="0"/>
                <a:cs typeface="Times New Roman" pitchFamily="18" charset="0"/>
              </a:rPr>
              <a:t> г., ересектерде</a:t>
            </a:r>
            <a:r>
              <a:rPr lang="en-US" dirty="0" smtClean="0">
                <a:latin typeface="Times New Roman" pitchFamily="18" charset="0"/>
                <a:cs typeface="Times New Roman" pitchFamily="18" charset="0"/>
              </a:rPr>
              <a:t> – 34-38 </a:t>
            </a:r>
            <a:r>
              <a:rPr lang="kk-KZ" dirty="0" smtClean="0">
                <a:latin typeface="Times New Roman" pitchFamily="18" charset="0"/>
                <a:cs typeface="Times New Roman" pitchFamily="18" charset="0"/>
              </a:rPr>
              <a:t>г.</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en-US" dirty="0" smtClean="0"/>
              <a:t> </a:t>
            </a:r>
            <a:endParaRPr lang="ru-RU" dirty="0"/>
          </a:p>
        </p:txBody>
      </p:sp>
    </p:spTree>
    <p:extLst>
      <p:ext uri="{BB962C8B-B14F-4D97-AF65-F5344CB8AC3E}">
        <p14:creationId xmlns:p14="http://schemas.microsoft.com/office/powerpoint/2010/main" xmlns="" val="1155319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kk-KZ" dirty="0" smtClean="0"/>
              <a:t> </a:t>
            </a:r>
            <a:endParaRPr lang="ru-RU" dirty="0"/>
          </a:p>
        </p:txBody>
      </p:sp>
      <p:sp>
        <p:nvSpPr>
          <p:cNvPr id="2" name="Объект 1"/>
          <p:cNvSpPr>
            <a:spLocks noGrp="1"/>
          </p:cNvSpPr>
          <p:nvPr>
            <p:ph idx="1"/>
          </p:nvPr>
        </p:nvSpPr>
        <p:spPr>
          <a:xfrm>
            <a:off x="323528" y="4977552"/>
            <a:ext cx="8640960" cy="1691807"/>
          </a:xfrm>
        </p:spPr>
        <p:style>
          <a:lnRef idx="1">
            <a:schemeClr val="accent3"/>
          </a:lnRef>
          <a:fillRef idx="2">
            <a:schemeClr val="accent3"/>
          </a:fillRef>
          <a:effectRef idx="1">
            <a:schemeClr val="accent3"/>
          </a:effectRef>
          <a:fontRef idx="minor">
            <a:schemeClr val="dk1"/>
          </a:fontRef>
        </p:style>
        <p:txBody>
          <a:bodyPr>
            <a:noAutofit/>
          </a:bodyPr>
          <a:lstStyle/>
          <a:p>
            <a:pPr marL="109728" indent="0" algn="just">
              <a:buNone/>
            </a:pPr>
            <a:r>
              <a:rPr lang="kk-KZ" sz="3600" b="1" dirty="0" smtClean="0">
                <a:latin typeface="Times New Roman" pitchFamily="18" charset="0"/>
                <a:cs typeface="Times New Roman" pitchFamily="18" charset="0"/>
              </a:rPr>
              <a:t> Жұлынның дамуы.  </a:t>
            </a:r>
            <a:r>
              <a:rPr lang="kk-KZ" sz="3600" dirty="0" smtClean="0">
                <a:latin typeface="Times New Roman" pitchFamily="18" charset="0"/>
                <a:cs typeface="Times New Roman" pitchFamily="18" charset="0"/>
              </a:rPr>
              <a:t>а</a:t>
            </a:r>
            <a:r>
              <a:rPr lang="en-US" sz="3600" dirty="0" smtClean="0">
                <a:latin typeface="Times New Roman" pitchFamily="18" charset="0"/>
                <a:cs typeface="Times New Roman" pitchFamily="18" charset="0"/>
              </a:rPr>
              <a:t>-</a:t>
            </a:r>
            <a:r>
              <a:rPr lang="kk-KZ" sz="3600" dirty="0" smtClean="0">
                <a:latin typeface="Times New Roman" pitchFamily="18" charset="0"/>
                <a:cs typeface="Times New Roman" pitchFamily="18" charset="0"/>
              </a:rPr>
              <a:t>эмбрион</a:t>
            </a:r>
            <a:r>
              <a:rPr lang="en-US" sz="3600" dirty="0" smtClean="0">
                <a:latin typeface="Times New Roman" pitchFamily="18" charset="0"/>
                <a:cs typeface="Times New Roman" pitchFamily="18" charset="0"/>
              </a:rPr>
              <a:t> 5</a:t>
            </a:r>
            <a:r>
              <a:rPr lang="kk-KZ" sz="3600" dirty="0" smtClean="0">
                <a:latin typeface="Times New Roman" pitchFamily="18" charset="0"/>
                <a:cs typeface="Times New Roman" pitchFamily="18" charset="0"/>
              </a:rPr>
              <a:t> ай; б</a:t>
            </a:r>
            <a:r>
              <a:rPr lang="en-US" sz="3600" dirty="0" smtClean="0">
                <a:latin typeface="Times New Roman" pitchFamily="18" charset="0"/>
                <a:cs typeface="Times New Roman" pitchFamily="18" charset="0"/>
              </a:rPr>
              <a:t>-</a:t>
            </a:r>
            <a:r>
              <a:rPr lang="kk-KZ" sz="3600" dirty="0" smtClean="0">
                <a:latin typeface="Times New Roman" pitchFamily="18" charset="0"/>
                <a:cs typeface="Times New Roman" pitchFamily="18" charset="0"/>
              </a:rPr>
              <a:t>жаңа туылған нәресте; в</a:t>
            </a:r>
            <a:r>
              <a:rPr lang="en-US" sz="3600" dirty="0" smtClean="0">
                <a:latin typeface="Times New Roman" pitchFamily="18" charset="0"/>
                <a:cs typeface="Times New Roman" pitchFamily="18" charset="0"/>
              </a:rPr>
              <a:t>- 6 </a:t>
            </a:r>
            <a:r>
              <a:rPr lang="kk-KZ" sz="3600" dirty="0" smtClean="0">
                <a:latin typeface="Times New Roman" pitchFamily="18" charset="0"/>
                <a:cs typeface="Times New Roman" pitchFamily="18" charset="0"/>
              </a:rPr>
              <a:t>жастағы бала.</a:t>
            </a:r>
            <a:endParaRPr lang="ru-RU" sz="3600" dirty="0">
              <a:latin typeface="Times New Roman" pitchFamily="18" charset="0"/>
              <a:cs typeface="Times New Roman" pitchFamily="18" charset="0"/>
            </a:endParaRPr>
          </a:p>
        </p:txBody>
      </p:sp>
      <p:pic>
        <p:nvPicPr>
          <p:cNvPr id="7170" name="Picture 2" descr="Развитие спинного мозга"/>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85542" y="0"/>
            <a:ext cx="5688632" cy="49775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134660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1" Type="http://schemas.openxmlformats.org/officeDocument/2006/relationships/image" Target="../media/image5.jpeg"/></Relationships>
</file>

<file path=ppt/theme/_rels/theme9.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1_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Остин">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7.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8.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434</TotalTime>
  <Words>1033</Words>
  <Application>Microsoft Office PowerPoint</Application>
  <PresentationFormat>Экран (4:3)</PresentationFormat>
  <Paragraphs>139</Paragraphs>
  <Slides>29</Slides>
  <Notes>0</Notes>
  <HiddenSlides>0</HiddenSlides>
  <MMClips>0</MMClips>
  <ScaleCrop>false</ScaleCrop>
  <HeadingPairs>
    <vt:vector size="4" baseType="variant">
      <vt:variant>
        <vt:lpstr>Тема</vt:lpstr>
      </vt:variant>
      <vt:variant>
        <vt:i4>10</vt:i4>
      </vt:variant>
      <vt:variant>
        <vt:lpstr>Заголовки слайдов</vt:lpstr>
      </vt:variant>
      <vt:variant>
        <vt:i4>29</vt:i4>
      </vt:variant>
    </vt:vector>
  </HeadingPairs>
  <TitlesOfParts>
    <vt:vector size="39" baseType="lpstr">
      <vt:lpstr>Открытая</vt:lpstr>
      <vt:lpstr>Тема Office</vt:lpstr>
      <vt:lpstr>1_Открытая</vt:lpstr>
      <vt:lpstr>Аспект</vt:lpstr>
      <vt:lpstr>Остин</vt:lpstr>
      <vt:lpstr>Воздушный поток</vt:lpstr>
      <vt:lpstr>Справедливость</vt:lpstr>
      <vt:lpstr>Поток</vt:lpstr>
      <vt:lpstr>Литейная</vt:lpstr>
      <vt:lpstr>1_Остин</vt:lpstr>
      <vt:lpstr>4-лекция. Орталық жүйке жүйесінің және тірек-қимыл апаратының жас ерекшеліктері</vt:lpstr>
      <vt:lpstr>Жоспары:</vt:lpstr>
      <vt:lpstr>Жүйке жүйесі</vt:lpstr>
      <vt:lpstr>Жүйке жүйесі</vt:lpstr>
      <vt:lpstr>Орталық жүйке жүйесі</vt:lpstr>
      <vt:lpstr> </vt:lpstr>
      <vt:lpstr> </vt:lpstr>
      <vt:lpstr> </vt:lpstr>
      <vt:lpstr> </vt:lpstr>
      <vt:lpstr> </vt:lpstr>
      <vt:lpstr> </vt:lpstr>
      <vt:lpstr> </vt:lpstr>
      <vt:lpstr> </vt:lpstr>
      <vt:lpstr> </vt:lpstr>
      <vt:lpstr>Балалардың жүйке жүйесінің ерекшеліктері</vt:lpstr>
      <vt:lpstr>Қартаю кезіндегі нерв жүйесінің өзгеруінің ерекшеліктері:</vt:lpstr>
      <vt:lpstr>Слайд 17</vt:lpstr>
      <vt:lpstr>Қаңқа</vt:lpstr>
      <vt:lpstr> </vt:lpstr>
      <vt:lpstr> Ұрықтың сүйектері</vt:lpstr>
      <vt:lpstr> </vt:lpstr>
      <vt:lpstr> </vt:lpstr>
      <vt:lpstr> </vt:lpstr>
      <vt:lpstr> </vt:lpstr>
      <vt:lpstr> </vt:lpstr>
      <vt:lpstr> </vt:lpstr>
      <vt:lpstr> </vt:lpstr>
      <vt:lpstr>Қорытынды</vt:lpstr>
      <vt:lpstr>Пайдаланылған әдебиеттер:</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Орталық жүйке жүйесінің және тірек-қимыл апаратының жас ерекшеліктері</dc:title>
  <dc:creator>user</dc:creator>
  <cp:lastModifiedBy>admin</cp:lastModifiedBy>
  <cp:revision>44</cp:revision>
  <cp:lastPrinted>2017-09-27T06:12:43Z</cp:lastPrinted>
  <dcterms:created xsi:type="dcterms:W3CDTF">2017-02-01T14:27:50Z</dcterms:created>
  <dcterms:modified xsi:type="dcterms:W3CDTF">2020-09-13T09:11:51Z</dcterms:modified>
</cp:coreProperties>
</file>